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Thin"/>
      <p:regular r:id="rId26"/>
      <p:bold r:id="rId27"/>
      <p:italic r:id="rId28"/>
      <p:boldItalic r:id="rId29"/>
    </p:embeddedFont>
    <p:embeddedFont>
      <p:font typeface="Roboto Medium"/>
      <p:regular r:id="rId30"/>
      <p:bold r:id="rId31"/>
      <p:italic r:id="rId32"/>
      <p:boldItalic r:id="rId33"/>
    </p:embeddedFont>
    <p:embeddedFont>
      <p:font typeface="Roboto"/>
      <p:regular r:id="rId34"/>
      <p:bold r:id="rId35"/>
      <p:italic r:id="rId36"/>
      <p:boldItalic r:id="rId37"/>
    </p:embeddedFont>
    <p:embeddedFont>
      <p:font typeface="Montserrat"/>
      <p:regular r:id="rId38"/>
      <p:bold r:id="rId39"/>
      <p:italic r:id="rId40"/>
      <p:boldItalic r:id="rId41"/>
    </p:embeddedFont>
    <p:embeddedFont>
      <p:font typeface="Lato"/>
      <p:regular r:id="rId42"/>
      <p:bold r:id="rId43"/>
      <p:italic r:id="rId44"/>
      <p:boldItalic r:id="rId45"/>
    </p:embeddedFont>
    <p:embeddedFont>
      <p:font typeface="Merriweather"/>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6" name="Garrett Jones"/>
  <p:cmAuthor clrIdx="1" id="1" initials="" lastIdx="3" name="Andre Xie"/>
  <p:cmAuthor clrIdx="2" id="2" initials="" lastIdx="3" name="Mhmd Msal"/>
  <p:cmAuthor clrIdx="3" id="3" initials="" lastIdx="3" name="Ed Osmulsk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42" Type="http://schemas.openxmlformats.org/officeDocument/2006/relationships/font" Target="fonts/Lato-regular.fntdata"/><Relationship Id="rId41" Type="http://schemas.openxmlformats.org/officeDocument/2006/relationships/font" Target="fonts/Montserrat-boldItalic.fntdata"/><Relationship Id="rId44" Type="http://schemas.openxmlformats.org/officeDocument/2006/relationships/font" Target="fonts/Lato-italic.fntdata"/><Relationship Id="rId43" Type="http://schemas.openxmlformats.org/officeDocument/2006/relationships/font" Target="fonts/Lato-bold.fntdata"/><Relationship Id="rId46" Type="http://schemas.openxmlformats.org/officeDocument/2006/relationships/font" Target="fonts/Merriweather-regular.fntdata"/><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erriweather-italic.fntdata"/><Relationship Id="rId47" Type="http://schemas.openxmlformats.org/officeDocument/2006/relationships/font" Target="fonts/Merriweather-bold.fntdata"/><Relationship Id="rId49" Type="http://schemas.openxmlformats.org/officeDocument/2006/relationships/font" Target="fonts/Merriweather-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edium-bold.fntdata"/><Relationship Id="rId30" Type="http://schemas.openxmlformats.org/officeDocument/2006/relationships/font" Target="fonts/RobotoMedium-regular.fntdata"/><Relationship Id="rId33" Type="http://schemas.openxmlformats.org/officeDocument/2006/relationships/font" Target="fonts/RobotoMedium-boldItalic.fntdata"/><Relationship Id="rId32" Type="http://schemas.openxmlformats.org/officeDocument/2006/relationships/font" Target="fonts/RobotoMedium-italic.fntdata"/><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Montserrat-bold.fntdata"/><Relationship Id="rId38" Type="http://schemas.openxmlformats.org/officeDocument/2006/relationships/font" Target="fonts/Montserrat-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font" Target="fonts/RobotoThin-regular.fntdata"/><Relationship Id="rId25" Type="http://schemas.openxmlformats.org/officeDocument/2006/relationships/slide" Target="slides/slide20.xml"/><Relationship Id="rId28" Type="http://schemas.openxmlformats.org/officeDocument/2006/relationships/font" Target="fonts/RobotoThin-italic.fntdata"/><Relationship Id="rId27" Type="http://schemas.openxmlformats.org/officeDocument/2006/relationships/font" Target="fonts/RobotoThin-bold.fntdata"/><Relationship Id="rId29" Type="http://schemas.openxmlformats.org/officeDocument/2006/relationships/font" Target="fonts/RobotoThin-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5-03T19:36:53.926">
    <p:pos x="6000" y="0"/>
    <p:text>me</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1" dt="2022-05-03T19:35:17.555">
    <p:pos x="6000" y="0"/>
    <p:text>Mine</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2" dt="2022-05-03T19:35:23.677">
    <p:pos x="6000" y="0"/>
    <p:text>Mine</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3" dt="2022-05-03T19:35:29.756">
    <p:pos x="6000" y="0"/>
    <p:text>Mine</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05-03T19:38:07.286">
    <p:pos x="6000" y="0"/>
    <p:text>me</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2-05-03T19:38:16.510">
    <p:pos x="6000" y="0"/>
    <p:text>me</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2-05-03T19:38:24.419">
    <p:pos x="6000" y="0"/>
    <p:text>me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5-03T19:37:04.299">
    <p:pos x="6000" y="0"/>
    <p:text>me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05-03T19:37:11.528">
    <p:pos x="6000" y="0"/>
    <p:text>me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2-05-03T19:35:14.532">
    <p:pos x="6000" y="0"/>
    <p:text>ANDRE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2-05-03T19:35:27.832">
    <p:pos x="6000" y="0"/>
    <p:text>ANDRE</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2-05-03T19:35:48.655">
    <p:pos x="6000" y="0"/>
    <p:text>ANDRE</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2-05-03T19:43:10.559">
    <p:pos x="6000" y="0"/>
    <p:text>mohammad</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2" dt="2022-05-03T19:43:20.852">
    <p:pos x="6000" y="0"/>
    <p:text>command</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3" dt="2022-05-03T19:43:34.313">
    <p:pos x="6000" y="0"/>
    <p:text>mohammad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Garrett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22a9578ac5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22a9578ac5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Script:</a:t>
            </a:r>
            <a:endParaRPr>
              <a:solidFill>
                <a:schemeClr val="dk1"/>
              </a:solidFill>
            </a:endParaRPr>
          </a:p>
          <a:p>
            <a:pPr indent="0" lvl="0" marL="0" rtl="0" algn="l">
              <a:spcBef>
                <a:spcPts val="0"/>
              </a:spcBef>
              <a:spcAft>
                <a:spcPts val="0"/>
              </a:spcAft>
              <a:buNone/>
            </a:pPr>
            <a:r>
              <a:rPr lang="en">
                <a:solidFill>
                  <a:schemeClr val="dk1"/>
                </a:solidFill>
              </a:rPr>
              <a:t>This slide shows the annual debt-to-equity ratio for Walmart from the years 1986 to 2022 in blue.  And in orange is the average for that ratio over the same time period.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debt-to-equity ratio is a metric to show how a company is attaining its capital, which can be used for things like expansions and new projects and new state of the art equipment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 high debt-to-equity ratio is indicative that a company is gathering its capital mostly from issuing debt to creditors or taking loans and using less of the gathered capital from the sale of shares and a low ratio is indicative of the opposite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As can be seen the average is just below the 0.50 mark, and the nominal values don’t fluctuate more than 0.25 from this average implying that Walmart may be using some relatively strict capital structuring policies to prevent leveraging the company. This may also stunt some growth as Walmart is unwilling to issue debt to raise capital for internal projects or expansions.</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22a9578ac5_4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22a9578ac5_4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Script:</a:t>
            </a:r>
            <a:endParaRPr>
              <a:solidFill>
                <a:schemeClr val="dk1"/>
              </a:solidFill>
            </a:endParaRPr>
          </a:p>
          <a:p>
            <a:pPr indent="0" lvl="0" marL="0" rtl="0" algn="l">
              <a:spcBef>
                <a:spcPts val="0"/>
              </a:spcBef>
              <a:spcAft>
                <a:spcPts val="0"/>
              </a:spcAft>
              <a:buNone/>
            </a:pPr>
            <a:r>
              <a:rPr lang="en">
                <a:solidFill>
                  <a:schemeClr val="dk1"/>
                </a:solidFill>
              </a:rPr>
              <a:t>In this slide we see a linear regression of price versus the debt-to-equity ratio. OLS regressions are one of the simpler techniques for running analysis on datasets. This is a single regression where we only have one independent variable and one dependent variable.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creates what is in effect a trendline in the style of y=mx+b. Where m is the slope and represents the relationship between the dependent and independent variables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From this graph we can see that there is a inverse linear relationship between price and debt-to-equity ratio. This means that as the debt-to-equity ratio increases, the price of Walmart’s stock decreases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because shareholders aren’t too fond of companies introducing more claimants to the company’s successes in the form of creditors who have priority in bankruptcy proceedings</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22a9578ac5_4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22a9578ac5_4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Script:</a:t>
            </a:r>
            <a:endParaRPr>
              <a:solidFill>
                <a:schemeClr val="dk1"/>
              </a:solidFill>
            </a:endParaRPr>
          </a:p>
          <a:p>
            <a:pPr indent="0" lvl="0" marL="0" rtl="0" algn="l">
              <a:spcBef>
                <a:spcPts val="0"/>
              </a:spcBef>
              <a:spcAft>
                <a:spcPts val="0"/>
              </a:spcAft>
              <a:buNone/>
            </a:pPr>
            <a:r>
              <a:rPr lang="en">
                <a:solidFill>
                  <a:schemeClr val="dk1"/>
                </a:solidFill>
              </a:rPr>
              <a:t>Here we see two more linear regressions  ,  only these show percent change in CPI (or the inflation rate) and its effect on Net Income and the Operating Cash Flow of Walmart.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These graphs also show inverse relationships meaning that Walmart will begin to start losing money the higher the inflation rate is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As we can see the Net Income and Operating cash flow drops off rather significantly once inflation reaches approximately 3.5%</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However, as you can see the cluster of data points on these graphs and the one on the previous slide don’t match the trendline with incredible closeness and as such the model may not fit perfectly to the data having a low adjusted R2 value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\hat{\beta_1} = \frac{S_{xy}}{S_{xx}}</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S_{xy} = \sum_{i=1}^n(x_i-\bar{x})(y_i-\bar{y})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S_{xx} = \sum_{i=1}^n(x_i-\bar{x})^2</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221ed44a9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221ed44a9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data shows that Walmart has low volatility as expected of a value stock.  </a:t>
            </a:r>
            <a:endParaRPr/>
          </a:p>
          <a:p>
            <a:pPr indent="0" lvl="0" marL="0" rtl="0" algn="l">
              <a:spcBef>
                <a:spcPts val="0"/>
              </a:spcBef>
              <a:spcAft>
                <a:spcPts val="0"/>
              </a:spcAft>
              <a:buNone/>
            </a:pPr>
            <a:r>
              <a:rPr lang="en"/>
              <a:t>The Value at Risk (VaR) shows with 99% certainty that 4.3% is your worst case loss scenario.</a:t>
            </a:r>
            <a:endParaRPr/>
          </a:p>
          <a:p>
            <a:pPr indent="0" lvl="0" marL="0" rtl="0" algn="l">
              <a:spcBef>
                <a:spcPts val="0"/>
              </a:spcBef>
              <a:spcAft>
                <a:spcPts val="0"/>
              </a:spcAft>
              <a:buNone/>
            </a:pPr>
            <a:r>
              <a:rPr lang="en"/>
              <a:t>Historic dividend yield has hovered around 1% for the last 50 years but since 2007 the dividend has been</a:t>
            </a:r>
            <a:r>
              <a:rPr lang="en"/>
              <a:t> above the average.</a:t>
            </a:r>
            <a:endParaRPr/>
          </a:p>
          <a:p>
            <a:pPr indent="0" lvl="0" marL="0" rtl="0" algn="l">
              <a:spcBef>
                <a:spcPts val="0"/>
              </a:spcBef>
              <a:spcAft>
                <a:spcPts val="0"/>
              </a:spcAft>
              <a:buNone/>
            </a:pPr>
            <a:r>
              <a:rPr lang="en"/>
              <a:t>Debt to equity ratio is below the average for walmart at .5</a:t>
            </a:r>
            <a:endParaRPr/>
          </a:p>
          <a:p>
            <a:pPr indent="0" lvl="0" marL="0" rtl="0" algn="l">
              <a:spcBef>
                <a:spcPts val="0"/>
              </a:spcBef>
              <a:spcAft>
                <a:spcPts val="0"/>
              </a:spcAft>
              <a:buNone/>
            </a:pPr>
            <a:r>
              <a:rPr lang="en"/>
              <a:t>For every .1 increase in the Debt to equity ratio, the price of Walmart falls by almost $6 dollars.</a:t>
            </a:r>
            <a:endParaRPr/>
          </a:p>
          <a:p>
            <a:pPr indent="0" lvl="0" marL="0" rtl="0" algn="l">
              <a:spcBef>
                <a:spcPts val="0"/>
              </a:spcBef>
              <a:spcAft>
                <a:spcPts val="0"/>
              </a:spcAft>
              <a:buNone/>
            </a:pPr>
            <a:r>
              <a:rPr lang="en"/>
              <a:t>And finally for every 1% increase in inflation operating cash flow decreases by $54 million.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Volatility</a:t>
            </a:r>
            <a:endParaRPr/>
          </a:p>
          <a:p>
            <a:pPr indent="0" lvl="0" marL="0" rtl="0" algn="l">
              <a:spcBef>
                <a:spcPts val="0"/>
              </a:spcBef>
              <a:spcAft>
                <a:spcPts val="0"/>
              </a:spcAft>
              <a:buNone/>
            </a:pPr>
            <a:r>
              <a:rPr lang="en"/>
              <a:t>VaR 99% certainty 4.3%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found that Walmart is a very strong value stock in that the volatility is lower than competitors.  Additionally, the Value at Risk is only 4.33% which means that the worst case value loss on this stock is minimal.  Walmart also has a very strong Debt to equity ratio at only .5</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221ed44a9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221ed44a9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why are our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221ed44a9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221ed44a9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27a989b145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27a989b145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221ed44a9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221ed44a9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Clone the git repository to your Linux system which has Java Virtual Machine (JVM), Scala, and Spark-shell installed on it.  You can enter the application using the shell script stored in the root of the repo ‘start.sh’.  </a:t>
            </a:r>
            <a:endParaRPr/>
          </a:p>
          <a:p>
            <a:pPr indent="0" lvl="0" marL="0" rtl="0" algn="l">
              <a:spcBef>
                <a:spcPts val="0"/>
              </a:spcBef>
              <a:spcAft>
                <a:spcPts val="0"/>
              </a:spcAft>
              <a:buNone/>
            </a:pPr>
            <a:r>
              <a:rPr lang="en"/>
              <a:t>If your cluster manager(Yarn, Mesos, etc. . .) is stored on a remote machine you can start the spark shell manually, define the location of the cluster manager with a spark-shell flag and import the Scala script with the -i flag.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27939ee03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27939ee03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This is a table we. A table in hive is created in columns and rows.Data type RDD Hive table in scala. You can perform sql queries on the variable. Call column name and execute some sql queries to get information from what you know to get data you you don’t know. Spark store tables across multiple computers call node using cluster manager. Structure dataset is distributed across the cluster.</a:t>
            </a:r>
            <a:endParaRPr>
              <a:solidFill>
                <a:schemeClr val="dk1"/>
              </a:solidFill>
            </a:endParaRPr>
          </a:p>
          <a:p>
            <a:pPr indent="0" lvl="0" marL="0" rtl="0" algn="l">
              <a:lnSpc>
                <a:spcPct val="115000"/>
              </a:lnSpc>
              <a:spcBef>
                <a:spcPts val="0"/>
              </a:spcBef>
              <a:spcAft>
                <a:spcPts val="0"/>
              </a:spcAft>
              <a:buNone/>
            </a:pPr>
            <a:r>
              <a:rPr lang="en">
                <a:solidFill>
                  <a:schemeClr val="dk1"/>
                </a:solidFill>
              </a:rPr>
              <a:t>For the Schema there are some dynamic functions functions </a:t>
            </a:r>
            <a:endParaRPr>
              <a:solidFill>
                <a:schemeClr val="dk1"/>
              </a:solidFill>
            </a:endParaRPr>
          </a:p>
          <a:p>
            <a:pPr indent="0" lvl="0" marL="0" rtl="0" algn="l">
              <a:lnSpc>
                <a:spcPct val="115000"/>
              </a:lnSpc>
              <a:spcBef>
                <a:spcPts val="0"/>
              </a:spcBef>
              <a:spcAft>
                <a:spcPts val="0"/>
              </a:spcAft>
              <a:buNone/>
            </a:pPr>
            <a:r>
              <a:rPr lang="en">
                <a:solidFill>
                  <a:schemeClr val="dk1"/>
                </a:solidFill>
              </a:rPr>
              <a:t>(highestVolatility) historical volatility of Walmart  (ratioOverYears)average dividend yield for Walmart over the years </a:t>
            </a:r>
            <a:endParaRPr>
              <a:solidFill>
                <a:schemeClr val="dk1"/>
              </a:solidFill>
            </a:endParaRPr>
          </a:p>
          <a:p>
            <a:pPr indent="0" lvl="0" marL="0" rtl="0" algn="l">
              <a:lnSpc>
                <a:spcPct val="115000"/>
              </a:lnSpc>
              <a:spcBef>
                <a:spcPts val="0"/>
              </a:spcBef>
              <a:spcAft>
                <a:spcPts val="0"/>
              </a:spcAft>
              <a:buNone/>
            </a:pPr>
            <a:r>
              <a:rPr lang="en">
                <a:solidFill>
                  <a:schemeClr val="dk1"/>
                </a:solidFill>
              </a:rPr>
              <a:t>(dividendOver50)  avg dividend over the 50 year period      (VaR)Value at Risk</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27939ee03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27939ee03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demonstration of the application showing some statistics results. That apply </a:t>
            </a:r>
            <a:r>
              <a:rPr lang="en"/>
              <a:t>characteristics</a:t>
            </a:r>
            <a:r>
              <a:rPr lang="en"/>
              <a:t> of Volume, value,variety, velocity and veracity and manage data interactively.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221ed44a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221ed44a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Garrett</a:t>
            </a:r>
            <a:endParaRPr/>
          </a:p>
          <a:p>
            <a:pPr indent="0" lvl="0" marL="0" rtl="0" algn="l">
              <a:spcBef>
                <a:spcPts val="0"/>
              </a:spcBef>
              <a:spcAft>
                <a:spcPts val="0"/>
              </a:spcAft>
              <a:buNone/>
            </a:pPr>
            <a:r>
              <a:rPr lang="en"/>
              <a:t>We have 5 team members.  Andre is responsible for tech research and general system troubleshooting.  Mohammad is responsible for data visualization.  Ed (OZ-MULL-SKI) acted as our Domain Expert where he created the database and queries.  Max was in charge of creating the Spark codebase.  Our scrum master was Garrett who was responsible for scheduling tasks and resolving blockers for the team.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26b36b1a35_9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26b36b1a35_9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21ed44a9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21ed44a9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Garrett</a:t>
            </a:r>
            <a:endParaRPr/>
          </a:p>
          <a:p>
            <a:pPr indent="0" lvl="0" marL="0" rtl="0" algn="l">
              <a:spcBef>
                <a:spcPts val="0"/>
              </a:spcBef>
              <a:spcAft>
                <a:spcPts val="0"/>
              </a:spcAft>
              <a:buNone/>
            </a:pPr>
            <a:r>
              <a:rPr lang="en"/>
              <a:t>Our </a:t>
            </a:r>
            <a:r>
              <a:rPr lang="en"/>
              <a:t>development method is called Agile Scrum.  Agile scrum uses sprints which are designated periods of time where a unit of work is set to be accomplished.  Agile scrum is composed of four stages.  The first stage Sprint Planning involves producing a Product Backlog which is like a todo list.  The next phase is the Daily scrum which is a short period of time where each member gets the opportunity to discuss what they have accomplished and any issues they faced, during this phase any tasks on hold will be added to the Sprint Backlog.  The third phase is the Sprint Review where the result of the sprint is examined.  Finally, the fourth phase, the sprint retrospective, is basically a celebration of the groups achievement and where improvements on the next sprint are discussed.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21ed44a9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221ed44a9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
                <a:solidFill>
                  <a:schemeClr val="dk1"/>
                </a:solidFill>
              </a:rPr>
              <a:t>So our project utilizes three main technologies: Apache Spark, Hive, and Scala. Apache Spark is a framework for real time data analytics in a distributed computing environment. This is what we used to perform our data analysis. What makes it useful is that it utilizes in-memory caching which allows it to be 100x faster than Hadoop Map-Reduce in regards to data processing. We stored our numerous datasets in a Hive database which is a data warehousing component in the Hadoop ecosystem that performs reading, writing and managing large data sets in a distributed environment. To run our numerous queries for analysis, we utilized Scala to write scripts to run in Spark that interfaces with our Hive tables.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26b36b1a35_5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26b36b1a35_5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
                <a:solidFill>
                  <a:schemeClr val="dk1"/>
                </a:solidFill>
              </a:rPr>
              <a:t>Our datasets are sourced from Yahoo Finance and the St Louis Federal Reserve Economic Data. There are over 6 tables containing stock data, financial statements, benchmark comparisons, and macroeconomics.  Overall the data ranges from 1970s to 2022.</a:t>
            </a:r>
            <a:endParaRPr>
              <a:solidFill>
                <a:schemeClr val="dk1"/>
              </a:solidFill>
            </a:endParaRPr>
          </a:p>
          <a:p>
            <a:pPr indent="0" lvl="0" marL="0" rtl="0" algn="l">
              <a:lnSpc>
                <a:spcPct val="200000"/>
              </a:lnSpc>
              <a:spcBef>
                <a:spcPts val="0"/>
              </a:spcBef>
              <a:spcAft>
                <a:spcPts val="0"/>
              </a:spcAft>
              <a:buClr>
                <a:schemeClr val="dk1"/>
              </a:buClr>
              <a:buSzPts val="1100"/>
              <a:buFont typeface="Arial"/>
              <a:buNone/>
            </a:pPr>
            <a:r>
              <a:rPr lang="en">
                <a:solidFill>
                  <a:schemeClr val="dk1"/>
                </a:solidFill>
              </a:rPr>
              <a:t>We spent a week and a half working with this dataset and developing this project.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22966fb553_0_2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22966fb553_0_2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
                <a:solidFill>
                  <a:schemeClr val="dk1"/>
                </a:solidFill>
              </a:rPr>
              <a:t>After finding a dataset, the next step in data analysis is the dataset validation. Basically, data analysts need to evaluate their data against certain criteria to make sure that the data is valid and meets task needs.</a:t>
            </a:r>
            <a:endParaRPr>
              <a:solidFill>
                <a:schemeClr val="dk1"/>
              </a:solidFill>
            </a:endParaRPr>
          </a:p>
          <a:p>
            <a:pPr indent="0" lvl="0" marL="0" rtl="0" algn="l">
              <a:lnSpc>
                <a:spcPct val="200000"/>
              </a:lnSpc>
              <a:spcBef>
                <a:spcPts val="0"/>
              </a:spcBef>
              <a:spcAft>
                <a:spcPts val="0"/>
              </a:spcAft>
              <a:buClr>
                <a:schemeClr val="dk1"/>
              </a:buClr>
              <a:buSzPts val="1100"/>
              <a:buFont typeface="Arial"/>
              <a:buNone/>
            </a:pPr>
            <a:r>
              <a:rPr lang="en">
                <a:solidFill>
                  <a:schemeClr val="dk1"/>
                </a:solidFill>
              </a:rPr>
              <a:t>The first phase of evaluation is Volume.</a:t>
            </a:r>
            <a:endParaRPr>
              <a:solidFill>
                <a:schemeClr val="dk1"/>
              </a:solidFill>
            </a:endParaRPr>
          </a:p>
          <a:p>
            <a:pPr indent="-298450" lvl="0" marL="457200" rtl="0" algn="l">
              <a:lnSpc>
                <a:spcPct val="200000"/>
              </a:lnSpc>
              <a:spcBef>
                <a:spcPts val="0"/>
              </a:spcBef>
              <a:spcAft>
                <a:spcPts val="0"/>
              </a:spcAft>
              <a:buClr>
                <a:schemeClr val="dk1"/>
              </a:buClr>
              <a:buSzPts val="1100"/>
              <a:buChar char="●"/>
            </a:pPr>
            <a:r>
              <a:rPr lang="en">
                <a:solidFill>
                  <a:schemeClr val="dk1"/>
                </a:solidFill>
              </a:rPr>
              <a:t>We faced some issues here as we were unable to find a retail stock index which spans the whole 1970 - 2022 period.  We ended up substituting this dataset for some macroeconomic data about inflation due to low volume.</a:t>
            </a:r>
            <a:endParaRPr>
              <a:solidFill>
                <a:schemeClr val="dk1"/>
              </a:solidFill>
            </a:endParaRPr>
          </a:p>
          <a:p>
            <a:pPr indent="0" lvl="0" marL="0" rtl="0" algn="l">
              <a:lnSpc>
                <a:spcPct val="200000"/>
              </a:lnSpc>
              <a:spcBef>
                <a:spcPts val="0"/>
              </a:spcBef>
              <a:spcAft>
                <a:spcPts val="0"/>
              </a:spcAft>
              <a:buClr>
                <a:schemeClr val="dk1"/>
              </a:buClr>
              <a:buSzPts val="1100"/>
              <a:buFont typeface="Arial"/>
              <a:buNone/>
            </a:pPr>
            <a:r>
              <a:rPr lang="en">
                <a:solidFill>
                  <a:schemeClr val="dk1"/>
                </a:solidFill>
              </a:rPr>
              <a:t>The second phase is Value.</a:t>
            </a:r>
            <a:endParaRPr>
              <a:solidFill>
                <a:schemeClr val="dk1"/>
              </a:solidFill>
            </a:endParaRPr>
          </a:p>
          <a:p>
            <a:pPr indent="-298450" lvl="0" marL="457200" rtl="0" algn="l">
              <a:lnSpc>
                <a:spcPct val="200000"/>
              </a:lnSpc>
              <a:spcBef>
                <a:spcPts val="0"/>
              </a:spcBef>
              <a:spcAft>
                <a:spcPts val="0"/>
              </a:spcAft>
              <a:buClr>
                <a:schemeClr val="dk1"/>
              </a:buClr>
              <a:buSzPts val="1100"/>
              <a:buChar char="●"/>
            </a:pPr>
            <a:r>
              <a:rPr lang="en">
                <a:solidFill>
                  <a:schemeClr val="dk1"/>
                </a:solidFill>
              </a:rPr>
              <a:t>The value phase is incredibly important.  A dataset with no value is not worth looking at. So why are our datasets valuable?  Well, most of our datasets apply to stock, company financials, and macroeconomic data, all of which greatly impact company profits. Stock data is important because a massive amount of company financial resources are tied to stocks. Stock price is also an indicator of public sentiment towards the company. Also as a retailer walmart sales are heavily influenced by macroeconomics as you will see later.</a:t>
            </a:r>
            <a:endParaRPr>
              <a:solidFill>
                <a:schemeClr val="dk1"/>
              </a:solidFill>
            </a:endParaRPr>
          </a:p>
          <a:p>
            <a:pPr indent="0" lvl="0" marL="0" rtl="0" algn="l">
              <a:lnSpc>
                <a:spcPct val="200000"/>
              </a:lnSpc>
              <a:spcBef>
                <a:spcPts val="0"/>
              </a:spcBef>
              <a:spcAft>
                <a:spcPts val="0"/>
              </a:spcAft>
              <a:buClr>
                <a:schemeClr val="dk1"/>
              </a:buClr>
              <a:buSzPts val="1100"/>
              <a:buFont typeface="Arial"/>
              <a:buNone/>
            </a:pPr>
            <a:r>
              <a:rPr lang="en">
                <a:solidFill>
                  <a:schemeClr val="dk1"/>
                </a:solidFill>
              </a:rPr>
              <a:t>The Third phase is variety.</a:t>
            </a:r>
            <a:endParaRPr>
              <a:solidFill>
                <a:schemeClr val="dk1"/>
              </a:solidFill>
            </a:endParaRPr>
          </a:p>
          <a:p>
            <a:pPr indent="-298450" lvl="0" marL="457200" rtl="0" algn="l">
              <a:lnSpc>
                <a:spcPct val="200000"/>
              </a:lnSpc>
              <a:spcBef>
                <a:spcPts val="0"/>
              </a:spcBef>
              <a:spcAft>
                <a:spcPts val="0"/>
              </a:spcAft>
              <a:buClr>
                <a:schemeClr val="dk1"/>
              </a:buClr>
              <a:buSzPts val="1100"/>
              <a:buChar char="●"/>
            </a:pPr>
            <a:r>
              <a:rPr lang="en">
                <a:solidFill>
                  <a:schemeClr val="dk1"/>
                </a:solidFill>
              </a:rPr>
              <a:t>Variety is the reason we included data about micro and macro economic events alongside the stock data for Walmart.</a:t>
            </a:r>
            <a:endParaRPr>
              <a:solidFill>
                <a:schemeClr val="dk1"/>
              </a:solidFill>
            </a:endParaRPr>
          </a:p>
          <a:p>
            <a:pPr indent="0" lvl="0" marL="0" rtl="0" algn="l">
              <a:lnSpc>
                <a:spcPct val="200000"/>
              </a:lnSpc>
              <a:spcBef>
                <a:spcPts val="0"/>
              </a:spcBef>
              <a:spcAft>
                <a:spcPts val="0"/>
              </a:spcAft>
              <a:buClr>
                <a:schemeClr val="dk1"/>
              </a:buClr>
              <a:buSzPts val="1100"/>
              <a:buFont typeface="Arial"/>
              <a:buNone/>
            </a:pPr>
            <a:r>
              <a:rPr lang="en">
                <a:solidFill>
                  <a:schemeClr val="dk1"/>
                </a:solidFill>
              </a:rPr>
              <a:t>The fourth phase for validation is Velocity which describes how quickly data is generated. </a:t>
            </a:r>
            <a:endParaRPr>
              <a:solidFill>
                <a:schemeClr val="dk1"/>
              </a:solidFill>
            </a:endParaRPr>
          </a:p>
          <a:p>
            <a:pPr indent="-298450" lvl="0" marL="457200" rtl="0" algn="l">
              <a:lnSpc>
                <a:spcPct val="200000"/>
              </a:lnSpc>
              <a:spcBef>
                <a:spcPts val="0"/>
              </a:spcBef>
              <a:spcAft>
                <a:spcPts val="0"/>
              </a:spcAft>
              <a:buClr>
                <a:schemeClr val="dk1"/>
              </a:buClr>
              <a:buSzPts val="1100"/>
              <a:buChar char="●"/>
            </a:pPr>
            <a:r>
              <a:rPr lang="en">
                <a:solidFill>
                  <a:schemeClr val="dk1"/>
                </a:solidFill>
              </a:rPr>
              <a:t>For velocity we have a wide variety of generation rates including Daily, Quarterly, and Annually.</a:t>
            </a:r>
            <a:endParaRPr>
              <a:solidFill>
                <a:schemeClr val="dk1"/>
              </a:solidFill>
            </a:endParaRPr>
          </a:p>
          <a:p>
            <a:pPr indent="0" lvl="0" marL="0" rtl="0" algn="l">
              <a:lnSpc>
                <a:spcPct val="200000"/>
              </a:lnSpc>
              <a:spcBef>
                <a:spcPts val="0"/>
              </a:spcBef>
              <a:spcAft>
                <a:spcPts val="0"/>
              </a:spcAft>
              <a:buClr>
                <a:schemeClr val="dk1"/>
              </a:buClr>
              <a:buSzPts val="1100"/>
              <a:buFont typeface="Arial"/>
              <a:buNone/>
            </a:pPr>
            <a:r>
              <a:rPr lang="en">
                <a:solidFill>
                  <a:schemeClr val="dk1"/>
                </a:solidFill>
              </a:rPr>
              <a:t>The fifth and final phase is Veracity:</a:t>
            </a:r>
            <a:endParaRPr>
              <a:solidFill>
                <a:schemeClr val="dk1"/>
              </a:solidFill>
            </a:endParaRPr>
          </a:p>
          <a:p>
            <a:pPr indent="-298450" lvl="0" marL="457200" rtl="0" algn="l">
              <a:lnSpc>
                <a:spcPct val="200000"/>
              </a:lnSpc>
              <a:spcBef>
                <a:spcPts val="0"/>
              </a:spcBef>
              <a:spcAft>
                <a:spcPts val="0"/>
              </a:spcAft>
              <a:buClr>
                <a:schemeClr val="dk1"/>
              </a:buClr>
              <a:buSzPts val="1100"/>
              <a:buChar char="●"/>
            </a:pPr>
            <a:r>
              <a:rPr lang="en">
                <a:solidFill>
                  <a:schemeClr val="dk1"/>
                </a:solidFill>
              </a:rPr>
              <a:t>Veracity in relation to Big Data is a characteristic related to the consistency, accuracy, quality, and trustworthiness of the data. With regards to the veracity of our data, all datasets used in this analysis come from the FRED (Federal Reserve Economic Data) and Yahoo Finance which are both secure and reputable sources. </a:t>
            </a:r>
            <a:endParaRPr>
              <a:solidFill>
                <a:schemeClr val="dk1"/>
              </a:solidFill>
            </a:endParaRPr>
          </a:p>
          <a:p>
            <a:pPr indent="0" lvl="0" marL="0" rtl="0" algn="l">
              <a:lnSpc>
                <a:spcPct val="200000"/>
              </a:lnSpc>
              <a:spcBef>
                <a:spcPts val="0"/>
              </a:spcBef>
              <a:spcAft>
                <a:spcPts val="0"/>
              </a:spcAft>
              <a:buNone/>
            </a:pPr>
            <a:r>
              <a:rPr lang="en">
                <a:solidFill>
                  <a:schemeClr val="dk1"/>
                </a:solidFill>
              </a:rPr>
              <a:t>I'm going to handoff the next phase of our presentation to my colleague Mohammed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22a3ccdc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22a3ccdc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did we</a:t>
            </a:r>
            <a:endParaRPr/>
          </a:p>
          <a:p>
            <a:pPr indent="0" lvl="0" marL="0" rtl="0" algn="l">
              <a:spcBef>
                <a:spcPts val="0"/>
              </a:spcBef>
              <a:spcAft>
                <a:spcPts val="0"/>
              </a:spcAft>
              <a:buNone/>
            </a:pPr>
            <a:r>
              <a:rPr lang="en"/>
              <a:t>Key takeaways:</a:t>
            </a:r>
            <a:br>
              <a:rPr lang="en"/>
            </a:br>
            <a:r>
              <a:rPr lang="en"/>
              <a:t>Walmart has a lower historical volatility than its competitor</a:t>
            </a:r>
            <a:endParaRPr/>
          </a:p>
          <a:p>
            <a:pPr indent="0" lvl="0" marL="0" rtl="0" algn="l">
              <a:spcBef>
                <a:spcPts val="0"/>
              </a:spcBef>
              <a:spcAft>
                <a:spcPts val="0"/>
              </a:spcAft>
              <a:buNone/>
            </a:pPr>
            <a:r>
              <a:rPr lang="en"/>
              <a:t>Simple volatility is </a:t>
            </a:r>
            <a:r>
              <a:rPr lang="en"/>
              <a:t>just standard deviation so 68% of expected stock prices should fall between 1 standard deviation above and below the average stock price</a:t>
            </a:r>
            <a:endParaRPr/>
          </a:p>
          <a:p>
            <a:pPr indent="0" lvl="0" marL="0" rtl="0" algn="l">
              <a:spcBef>
                <a:spcPts val="0"/>
              </a:spcBef>
              <a:spcAft>
                <a:spcPts val="0"/>
              </a:spcAft>
              <a:buNone/>
            </a:pPr>
            <a:r>
              <a:rPr lang="en">
                <a:solidFill>
                  <a:schemeClr val="dk1"/>
                </a:solidFill>
              </a:rPr>
              <a:t>The Competitors </a:t>
            </a:r>
            <a:r>
              <a:rPr lang="en"/>
              <a:t>stock price experienced a higher volatility to the upside compared to walmart. That can be a result from increased investment in the workforce, as a result lead to better customer experience and attracted a higher class customer base than walmart. Earned higher customer loyalty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2a9578ac5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22a9578ac5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 We have this plot that represents the  percentage of stocks return in  our data set on x axis .and how many time did this value </a:t>
            </a:r>
            <a:r>
              <a:rPr lang="en" sz="1200">
                <a:solidFill>
                  <a:srgbClr val="202124"/>
                </a:solidFill>
                <a:highlight>
                  <a:srgbClr val="FFFFFF"/>
                </a:highlight>
                <a:latin typeface="Roboto"/>
                <a:ea typeface="Roboto"/>
                <a:cs typeface="Roboto"/>
                <a:sym typeface="Roboto"/>
              </a:rPr>
              <a:t>occurred</a:t>
            </a:r>
            <a:r>
              <a:rPr lang="en" sz="1200">
                <a:solidFill>
                  <a:srgbClr val="202124"/>
                </a:solidFill>
                <a:highlight>
                  <a:srgbClr val="FFFFFF"/>
                </a:highlight>
                <a:latin typeface="Roboto"/>
                <a:ea typeface="Roboto"/>
                <a:cs typeface="Roboto"/>
                <a:sym typeface="Roboto"/>
              </a:rPr>
              <a:t> on the Y axis . VAR stands for value at risk which is simply </a:t>
            </a:r>
            <a:r>
              <a:rPr b="1" lang="en" sz="1200">
                <a:solidFill>
                  <a:srgbClr val="202124"/>
                </a:solidFill>
                <a:highlight>
                  <a:srgbClr val="FFFFFF"/>
                </a:highlight>
                <a:latin typeface="Roboto"/>
                <a:ea typeface="Roboto"/>
                <a:cs typeface="Roboto"/>
                <a:sym typeface="Roboto"/>
              </a:rPr>
              <a:t>the maximum dollar amount expected to be lost over a given data sample, at a pre-defined confidence level</a:t>
            </a:r>
            <a:r>
              <a:rPr lang="en" sz="1200">
                <a:solidFill>
                  <a:srgbClr val="202124"/>
                </a:solidFill>
                <a:highlight>
                  <a:srgbClr val="FFFFFF"/>
                </a:highlight>
                <a:latin typeface="Roboto"/>
                <a:ea typeface="Roboto"/>
                <a:cs typeface="Roboto"/>
                <a:sym typeface="Roboto"/>
              </a:rPr>
              <a:t>. For example, if the 95% one-month VAR is $1 million, there is 95% confidence that over the next month the portfolio will not lose more than $1 million.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22a9578ac5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22a9578ac5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Script:</a:t>
            </a:r>
            <a:endParaRPr/>
          </a:p>
          <a:p>
            <a:pPr indent="0" lvl="0" marL="0" rtl="0" algn="l">
              <a:spcBef>
                <a:spcPts val="0"/>
              </a:spcBef>
              <a:spcAft>
                <a:spcPts val="0"/>
              </a:spcAft>
              <a:buNone/>
            </a:pPr>
            <a:r>
              <a:rPr lang="en"/>
              <a:t>On this slide we see the dividend yield of Walmart plotted over the 50 year period for which we have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Walmart is value stock, that generally investors buy in order to reap the benefits of dividends. However, Walmart has rather abysmal dividend yields for being value stock.</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spTree>
      <p:nvGrpSpPr>
        <p:cNvPr id="130" name="Shape 130"/>
        <p:cNvGrpSpPr/>
        <p:nvPr/>
      </p:nvGrpSpPr>
      <p:grpSpPr>
        <a:xfrm>
          <a:off x="0" y="0"/>
          <a:ext cx="0" cy="0"/>
          <a:chOff x="0" y="0"/>
          <a:chExt cx="0" cy="0"/>
        </a:xfrm>
      </p:grpSpPr>
      <p:sp>
        <p:nvSpPr>
          <p:cNvPr id="131" name="Google Shape;131;p13"/>
          <p:cNvSpPr/>
          <p:nvPr/>
        </p:nvSpPr>
        <p:spPr>
          <a:xfrm>
            <a:off x="0" y="0"/>
            <a:ext cx="9144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3341300" y="314875"/>
            <a:ext cx="5486400" cy="451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0" y="0"/>
            <a:ext cx="3048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3341300" y="314875"/>
            <a:ext cx="5486400" cy="113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txBox="1"/>
          <p:nvPr>
            <p:ph type="title"/>
          </p:nvPr>
        </p:nvSpPr>
        <p:spPr>
          <a:xfrm>
            <a:off x="348300" y="428200"/>
            <a:ext cx="2351400" cy="4399800"/>
          </a:xfrm>
          <a:prstGeom prst="rect">
            <a:avLst/>
          </a:prstGeom>
          <a:noFill/>
        </p:spPr>
        <p:txBody>
          <a:bodyPr anchorCtr="0" anchor="t" bIns="91425" lIns="91425" spcFirstLastPara="1" rIns="91425" wrap="square" tIns="91425">
            <a:normAutofit/>
          </a:bodyPr>
          <a:lstStyle>
            <a:lvl1pPr lvl="0" rtl="0" algn="l">
              <a:lnSpc>
                <a:spcPct val="100000"/>
              </a:lnSpc>
              <a:spcBef>
                <a:spcPts val="0"/>
              </a:spcBef>
              <a:spcAft>
                <a:spcPts val="0"/>
              </a:spcAft>
              <a:buClr>
                <a:srgbClr val="FFFFFF"/>
              </a:buClr>
              <a:buSzPts val="2800"/>
              <a:buNone/>
              <a:defRPr b="1" sz="2800">
                <a:solidFill>
                  <a:srgbClr val="FFFFFF"/>
                </a:solidFill>
              </a:defRPr>
            </a:lvl1pPr>
            <a:lvl2pPr lvl="1" rtl="0" algn="l">
              <a:lnSpc>
                <a:spcPct val="100000"/>
              </a:lnSpc>
              <a:spcBef>
                <a:spcPts val="0"/>
              </a:spcBef>
              <a:spcAft>
                <a:spcPts val="0"/>
              </a:spcAft>
              <a:buClr>
                <a:srgbClr val="FFFFFF"/>
              </a:buClr>
              <a:buSzPts val="2800"/>
              <a:buNone/>
              <a:defRPr b="1" sz="2800">
                <a:solidFill>
                  <a:srgbClr val="FFFFFF"/>
                </a:solidFill>
              </a:defRPr>
            </a:lvl2pPr>
            <a:lvl3pPr lvl="2" rtl="0" algn="l">
              <a:lnSpc>
                <a:spcPct val="100000"/>
              </a:lnSpc>
              <a:spcBef>
                <a:spcPts val="0"/>
              </a:spcBef>
              <a:spcAft>
                <a:spcPts val="0"/>
              </a:spcAft>
              <a:buClr>
                <a:srgbClr val="FFFFFF"/>
              </a:buClr>
              <a:buSzPts val="2800"/>
              <a:buNone/>
              <a:defRPr b="1" sz="2800">
                <a:solidFill>
                  <a:srgbClr val="FFFFFF"/>
                </a:solidFill>
              </a:defRPr>
            </a:lvl3pPr>
            <a:lvl4pPr lvl="3" rtl="0" algn="l">
              <a:lnSpc>
                <a:spcPct val="100000"/>
              </a:lnSpc>
              <a:spcBef>
                <a:spcPts val="0"/>
              </a:spcBef>
              <a:spcAft>
                <a:spcPts val="0"/>
              </a:spcAft>
              <a:buClr>
                <a:srgbClr val="FFFFFF"/>
              </a:buClr>
              <a:buSzPts val="2800"/>
              <a:buNone/>
              <a:defRPr b="1" sz="2800">
                <a:solidFill>
                  <a:srgbClr val="FFFFFF"/>
                </a:solidFill>
              </a:defRPr>
            </a:lvl4pPr>
            <a:lvl5pPr lvl="4" rtl="0" algn="l">
              <a:lnSpc>
                <a:spcPct val="100000"/>
              </a:lnSpc>
              <a:spcBef>
                <a:spcPts val="0"/>
              </a:spcBef>
              <a:spcAft>
                <a:spcPts val="0"/>
              </a:spcAft>
              <a:buClr>
                <a:srgbClr val="FFFFFF"/>
              </a:buClr>
              <a:buSzPts val="2800"/>
              <a:buNone/>
              <a:defRPr b="1" sz="2800">
                <a:solidFill>
                  <a:srgbClr val="FFFFFF"/>
                </a:solidFill>
              </a:defRPr>
            </a:lvl5pPr>
            <a:lvl6pPr lvl="5" rtl="0" algn="l">
              <a:lnSpc>
                <a:spcPct val="100000"/>
              </a:lnSpc>
              <a:spcBef>
                <a:spcPts val="0"/>
              </a:spcBef>
              <a:spcAft>
                <a:spcPts val="0"/>
              </a:spcAft>
              <a:buClr>
                <a:srgbClr val="FFFFFF"/>
              </a:buClr>
              <a:buSzPts val="2800"/>
              <a:buNone/>
              <a:defRPr b="1" sz="2800">
                <a:solidFill>
                  <a:srgbClr val="FFFFFF"/>
                </a:solidFill>
              </a:defRPr>
            </a:lvl6pPr>
            <a:lvl7pPr lvl="6" rtl="0" algn="l">
              <a:lnSpc>
                <a:spcPct val="100000"/>
              </a:lnSpc>
              <a:spcBef>
                <a:spcPts val="0"/>
              </a:spcBef>
              <a:spcAft>
                <a:spcPts val="0"/>
              </a:spcAft>
              <a:buClr>
                <a:srgbClr val="FFFFFF"/>
              </a:buClr>
              <a:buSzPts val="2800"/>
              <a:buNone/>
              <a:defRPr b="1" sz="2800">
                <a:solidFill>
                  <a:srgbClr val="FFFFFF"/>
                </a:solidFill>
              </a:defRPr>
            </a:lvl7pPr>
            <a:lvl8pPr lvl="7" rtl="0" algn="l">
              <a:lnSpc>
                <a:spcPct val="100000"/>
              </a:lnSpc>
              <a:spcBef>
                <a:spcPts val="0"/>
              </a:spcBef>
              <a:spcAft>
                <a:spcPts val="0"/>
              </a:spcAft>
              <a:buClr>
                <a:srgbClr val="FFFFFF"/>
              </a:buClr>
              <a:buSzPts val="2800"/>
              <a:buNone/>
              <a:defRPr b="1" sz="2800">
                <a:solidFill>
                  <a:srgbClr val="FFFFFF"/>
                </a:solidFill>
              </a:defRPr>
            </a:lvl8pPr>
            <a:lvl9pPr lvl="8" rtl="0" algn="l">
              <a:lnSpc>
                <a:spcPct val="100000"/>
              </a:lnSpc>
              <a:spcBef>
                <a:spcPts val="0"/>
              </a:spcBef>
              <a:spcAft>
                <a:spcPts val="0"/>
              </a:spcAft>
              <a:buClr>
                <a:srgbClr val="FFFFFF"/>
              </a:buClr>
              <a:buSzPts val="2800"/>
              <a:buNone/>
              <a:defRPr b="1" sz="2800">
                <a:solidFill>
                  <a:srgbClr val="FFFFFF"/>
                </a:solidFill>
              </a:defRPr>
            </a:lvl9pPr>
          </a:lstStyle>
          <a:p/>
        </p:txBody>
      </p:sp>
      <p:sp>
        <p:nvSpPr>
          <p:cNvPr id="136" name="Google Shape;136;p13"/>
          <p:cNvSpPr txBox="1"/>
          <p:nvPr>
            <p:ph idx="1" type="body"/>
          </p:nvPr>
        </p:nvSpPr>
        <p:spPr>
          <a:xfrm>
            <a:off x="3539325" y="593900"/>
            <a:ext cx="5090400" cy="4011600"/>
          </a:xfrm>
          <a:prstGeom prst="rect">
            <a:avLst/>
          </a:prstGeom>
          <a:noFill/>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rgbClr val="666666"/>
              </a:buClr>
              <a:buSzPts val="1400"/>
              <a:buChar char="●"/>
              <a:defRPr sz="1400">
                <a:solidFill>
                  <a:srgbClr val="666666"/>
                </a:solidFill>
              </a:defRPr>
            </a:lvl1pPr>
            <a:lvl2pPr indent="-304800" lvl="1" marL="914400" rtl="0" algn="l">
              <a:lnSpc>
                <a:spcPct val="115000"/>
              </a:lnSpc>
              <a:spcBef>
                <a:spcPts val="0"/>
              </a:spcBef>
              <a:spcAft>
                <a:spcPts val="0"/>
              </a:spcAft>
              <a:buClr>
                <a:srgbClr val="666666"/>
              </a:buClr>
              <a:buSzPts val="1200"/>
              <a:buChar char="○"/>
              <a:defRPr sz="1200">
                <a:solidFill>
                  <a:srgbClr val="666666"/>
                </a:solidFill>
              </a:defRPr>
            </a:lvl2pPr>
            <a:lvl3pPr indent="-304800" lvl="2" marL="1371600" rtl="0" algn="l">
              <a:lnSpc>
                <a:spcPct val="115000"/>
              </a:lnSpc>
              <a:spcBef>
                <a:spcPts val="0"/>
              </a:spcBef>
              <a:spcAft>
                <a:spcPts val="0"/>
              </a:spcAft>
              <a:buClr>
                <a:srgbClr val="666666"/>
              </a:buClr>
              <a:buSzPts val="1200"/>
              <a:buChar char="■"/>
              <a:defRPr sz="1200">
                <a:solidFill>
                  <a:srgbClr val="666666"/>
                </a:solidFill>
              </a:defRPr>
            </a:lvl3pPr>
            <a:lvl4pPr indent="-304800" lvl="3" marL="1828800" rtl="0" algn="l">
              <a:lnSpc>
                <a:spcPct val="115000"/>
              </a:lnSpc>
              <a:spcBef>
                <a:spcPts val="0"/>
              </a:spcBef>
              <a:spcAft>
                <a:spcPts val="0"/>
              </a:spcAft>
              <a:buClr>
                <a:srgbClr val="666666"/>
              </a:buClr>
              <a:buSzPts val="1200"/>
              <a:buChar char="●"/>
              <a:defRPr sz="1200">
                <a:solidFill>
                  <a:srgbClr val="666666"/>
                </a:solidFill>
              </a:defRPr>
            </a:lvl4pPr>
            <a:lvl5pPr indent="-304800" lvl="4" marL="2286000" rtl="0" algn="l">
              <a:lnSpc>
                <a:spcPct val="115000"/>
              </a:lnSpc>
              <a:spcBef>
                <a:spcPts val="0"/>
              </a:spcBef>
              <a:spcAft>
                <a:spcPts val="0"/>
              </a:spcAft>
              <a:buClr>
                <a:srgbClr val="666666"/>
              </a:buClr>
              <a:buSzPts val="1200"/>
              <a:buChar char="○"/>
              <a:defRPr sz="1200">
                <a:solidFill>
                  <a:srgbClr val="666666"/>
                </a:solidFill>
              </a:defRPr>
            </a:lvl5pPr>
            <a:lvl6pPr indent="-304800" lvl="5" marL="2743200" rtl="0" algn="l">
              <a:lnSpc>
                <a:spcPct val="115000"/>
              </a:lnSpc>
              <a:spcBef>
                <a:spcPts val="0"/>
              </a:spcBef>
              <a:spcAft>
                <a:spcPts val="0"/>
              </a:spcAft>
              <a:buClr>
                <a:srgbClr val="666666"/>
              </a:buClr>
              <a:buSzPts val="1200"/>
              <a:buChar char="■"/>
              <a:defRPr sz="1200">
                <a:solidFill>
                  <a:srgbClr val="666666"/>
                </a:solidFill>
              </a:defRPr>
            </a:lvl6pPr>
            <a:lvl7pPr indent="-304800" lvl="6" marL="3200400" rtl="0" algn="l">
              <a:lnSpc>
                <a:spcPct val="115000"/>
              </a:lnSpc>
              <a:spcBef>
                <a:spcPts val="0"/>
              </a:spcBef>
              <a:spcAft>
                <a:spcPts val="0"/>
              </a:spcAft>
              <a:buClr>
                <a:srgbClr val="666666"/>
              </a:buClr>
              <a:buSzPts val="1200"/>
              <a:buChar char="●"/>
              <a:defRPr sz="1200">
                <a:solidFill>
                  <a:srgbClr val="666666"/>
                </a:solidFill>
              </a:defRPr>
            </a:lvl7pPr>
            <a:lvl8pPr indent="-304800" lvl="7" marL="3657600" rtl="0" algn="l">
              <a:lnSpc>
                <a:spcPct val="115000"/>
              </a:lnSpc>
              <a:spcBef>
                <a:spcPts val="0"/>
              </a:spcBef>
              <a:spcAft>
                <a:spcPts val="0"/>
              </a:spcAft>
              <a:buClr>
                <a:srgbClr val="666666"/>
              </a:buClr>
              <a:buSzPts val="1200"/>
              <a:buChar char="○"/>
              <a:defRPr sz="1200">
                <a:solidFill>
                  <a:srgbClr val="666666"/>
                </a:solidFill>
              </a:defRPr>
            </a:lvl8pPr>
            <a:lvl9pPr indent="-304800" lvl="8" marL="4114800" rtl="0" algn="l">
              <a:lnSpc>
                <a:spcPct val="115000"/>
              </a:lnSpc>
              <a:spcBef>
                <a:spcPts val="0"/>
              </a:spcBef>
              <a:spcAft>
                <a:spcPts val="0"/>
              </a:spcAft>
              <a:buClr>
                <a:srgbClr val="666666"/>
              </a:buClr>
              <a:buSzPts val="1200"/>
              <a:buChar char="■"/>
              <a:defRPr sz="1200">
                <a:solidFill>
                  <a:srgbClr val="666666"/>
                </a:solidFill>
              </a:defRPr>
            </a:lvl9pPr>
          </a:lstStyle>
          <a:p/>
        </p:txBody>
      </p:sp>
      <p:sp>
        <p:nvSpPr>
          <p:cNvPr id="137" name="Google Shape;137;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666666"/>
                </a:solidFill>
              </a:defRPr>
            </a:lvl1pPr>
            <a:lvl2pPr lvl="1" rtl="0" algn="r">
              <a:lnSpc>
                <a:spcPct val="100000"/>
              </a:lnSpc>
              <a:spcAft>
                <a:spcPts val="0"/>
              </a:spcAft>
              <a:buNone/>
              <a:defRPr sz="1000">
                <a:solidFill>
                  <a:srgbClr val="666666"/>
                </a:solidFill>
              </a:defRPr>
            </a:lvl2pPr>
            <a:lvl3pPr lvl="2" rtl="0" algn="r">
              <a:lnSpc>
                <a:spcPct val="100000"/>
              </a:lnSpc>
              <a:spcAft>
                <a:spcPts val="0"/>
              </a:spcAft>
              <a:buNone/>
              <a:defRPr sz="1000">
                <a:solidFill>
                  <a:srgbClr val="666666"/>
                </a:solidFill>
              </a:defRPr>
            </a:lvl3pPr>
            <a:lvl4pPr lvl="3" rtl="0" algn="r">
              <a:lnSpc>
                <a:spcPct val="100000"/>
              </a:lnSpc>
              <a:spcAft>
                <a:spcPts val="0"/>
              </a:spcAft>
              <a:buNone/>
              <a:defRPr sz="1000">
                <a:solidFill>
                  <a:srgbClr val="666666"/>
                </a:solidFill>
              </a:defRPr>
            </a:lvl4pPr>
            <a:lvl5pPr lvl="4" rtl="0" algn="r">
              <a:lnSpc>
                <a:spcPct val="100000"/>
              </a:lnSpc>
              <a:spcAft>
                <a:spcPts val="0"/>
              </a:spcAft>
              <a:buNone/>
              <a:defRPr sz="1000">
                <a:solidFill>
                  <a:srgbClr val="666666"/>
                </a:solidFill>
              </a:defRPr>
            </a:lvl5pPr>
            <a:lvl6pPr lvl="5" rtl="0" algn="r">
              <a:lnSpc>
                <a:spcPct val="100000"/>
              </a:lnSpc>
              <a:spcAft>
                <a:spcPts val="0"/>
              </a:spcAft>
              <a:buNone/>
              <a:defRPr sz="1000">
                <a:solidFill>
                  <a:srgbClr val="666666"/>
                </a:solidFill>
              </a:defRPr>
            </a:lvl6pPr>
            <a:lvl7pPr lvl="6" rtl="0" algn="r">
              <a:lnSpc>
                <a:spcPct val="100000"/>
              </a:lnSpc>
              <a:spcAft>
                <a:spcPts val="0"/>
              </a:spcAft>
              <a:buNone/>
              <a:defRPr sz="1000">
                <a:solidFill>
                  <a:srgbClr val="666666"/>
                </a:solidFill>
              </a:defRPr>
            </a:lvl7pPr>
            <a:lvl8pPr lvl="7" rtl="0" algn="r">
              <a:lnSpc>
                <a:spcPct val="100000"/>
              </a:lnSpc>
              <a:spcAft>
                <a:spcPts val="0"/>
              </a:spcAft>
              <a:buNone/>
              <a:defRPr sz="1000">
                <a:solidFill>
                  <a:srgbClr val="666666"/>
                </a:solidFill>
              </a:defRPr>
            </a:lvl8pPr>
            <a:lvl9pPr lvl="8" rtl="0" algn="r">
              <a:lnSpc>
                <a:spcPct val="100000"/>
              </a:lnSpc>
              <a:spcAft>
                <a:spcPts val="0"/>
              </a:spcAft>
              <a:buNone/>
              <a:defRPr sz="1000">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2">
    <p:bg>
      <p:bgPr>
        <a:solidFill>
          <a:srgbClr val="FFFFFF"/>
        </a:solidFill>
      </p:bgPr>
    </p:bg>
    <p:spTree>
      <p:nvGrpSpPr>
        <p:cNvPr id="138" name="Shape 138"/>
        <p:cNvGrpSpPr/>
        <p:nvPr/>
      </p:nvGrpSpPr>
      <p:grpSpPr>
        <a:xfrm>
          <a:off x="0" y="0"/>
          <a:ext cx="0" cy="0"/>
          <a:chOff x="0" y="0"/>
          <a:chExt cx="0" cy="0"/>
        </a:xfrm>
      </p:grpSpPr>
      <p:sp>
        <p:nvSpPr>
          <p:cNvPr id="139" name="Google Shape;139;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a:off x="0" y="0"/>
            <a:ext cx="4583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txBox="1"/>
          <p:nvPr>
            <p:ph type="title"/>
          </p:nvPr>
        </p:nvSpPr>
        <p:spPr>
          <a:xfrm>
            <a:off x="363750" y="554850"/>
            <a:ext cx="3855900" cy="4033800"/>
          </a:xfrm>
          <a:prstGeom prst="rect">
            <a:avLst/>
          </a:prstGeom>
          <a:noFill/>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Clr>
                <a:schemeClr val="lt1"/>
              </a:buClr>
              <a:buSzPts val="3600"/>
              <a:buNone/>
              <a:defRPr sz="3600">
                <a:solidFill>
                  <a:schemeClr val="lt1"/>
                </a:solidFill>
              </a:defRPr>
            </a:lvl2pPr>
            <a:lvl3pPr lvl="2" rtl="0" algn="ctr">
              <a:lnSpc>
                <a:spcPct val="100000"/>
              </a:lnSpc>
              <a:spcBef>
                <a:spcPts val="0"/>
              </a:spcBef>
              <a:spcAft>
                <a:spcPts val="0"/>
              </a:spcAft>
              <a:buClr>
                <a:schemeClr val="lt1"/>
              </a:buClr>
              <a:buSzPts val="3600"/>
              <a:buNone/>
              <a:defRPr sz="3600">
                <a:solidFill>
                  <a:schemeClr val="lt1"/>
                </a:solidFill>
              </a:defRPr>
            </a:lvl3pPr>
            <a:lvl4pPr lvl="3" rtl="0" algn="ctr">
              <a:lnSpc>
                <a:spcPct val="100000"/>
              </a:lnSpc>
              <a:spcBef>
                <a:spcPts val="0"/>
              </a:spcBef>
              <a:spcAft>
                <a:spcPts val="0"/>
              </a:spcAft>
              <a:buClr>
                <a:schemeClr val="lt1"/>
              </a:buClr>
              <a:buSzPts val="3600"/>
              <a:buNone/>
              <a:defRPr sz="3600">
                <a:solidFill>
                  <a:schemeClr val="lt1"/>
                </a:solidFill>
              </a:defRPr>
            </a:lvl4pPr>
            <a:lvl5pPr lvl="4" rtl="0" algn="ctr">
              <a:lnSpc>
                <a:spcPct val="100000"/>
              </a:lnSpc>
              <a:spcBef>
                <a:spcPts val="0"/>
              </a:spcBef>
              <a:spcAft>
                <a:spcPts val="0"/>
              </a:spcAft>
              <a:buClr>
                <a:schemeClr val="lt1"/>
              </a:buClr>
              <a:buSzPts val="3600"/>
              <a:buNone/>
              <a:defRPr sz="3600">
                <a:solidFill>
                  <a:schemeClr val="lt1"/>
                </a:solidFill>
              </a:defRPr>
            </a:lvl5pPr>
            <a:lvl6pPr lvl="5" rtl="0" algn="ctr">
              <a:lnSpc>
                <a:spcPct val="100000"/>
              </a:lnSpc>
              <a:spcBef>
                <a:spcPts val="0"/>
              </a:spcBef>
              <a:spcAft>
                <a:spcPts val="0"/>
              </a:spcAft>
              <a:buClr>
                <a:schemeClr val="lt1"/>
              </a:buClr>
              <a:buSzPts val="3600"/>
              <a:buNone/>
              <a:defRPr sz="3600">
                <a:solidFill>
                  <a:schemeClr val="lt1"/>
                </a:solidFill>
              </a:defRPr>
            </a:lvl6pPr>
            <a:lvl7pPr lvl="6" rtl="0" algn="ctr">
              <a:lnSpc>
                <a:spcPct val="100000"/>
              </a:lnSpc>
              <a:spcBef>
                <a:spcPts val="0"/>
              </a:spcBef>
              <a:spcAft>
                <a:spcPts val="0"/>
              </a:spcAft>
              <a:buClr>
                <a:schemeClr val="lt1"/>
              </a:buClr>
              <a:buSzPts val="3600"/>
              <a:buNone/>
              <a:defRPr sz="3600">
                <a:solidFill>
                  <a:schemeClr val="lt1"/>
                </a:solidFill>
              </a:defRPr>
            </a:lvl7pPr>
            <a:lvl8pPr lvl="7" rtl="0" algn="ctr">
              <a:lnSpc>
                <a:spcPct val="100000"/>
              </a:lnSpc>
              <a:spcBef>
                <a:spcPts val="0"/>
              </a:spcBef>
              <a:spcAft>
                <a:spcPts val="0"/>
              </a:spcAft>
              <a:buClr>
                <a:schemeClr val="lt1"/>
              </a:buClr>
              <a:buSzPts val="3600"/>
              <a:buNone/>
              <a:defRPr sz="3600">
                <a:solidFill>
                  <a:schemeClr val="lt1"/>
                </a:solidFill>
              </a:defRPr>
            </a:lvl8pPr>
            <a:lvl9pPr lvl="8" rtl="0" algn="ctr">
              <a:lnSpc>
                <a:spcPct val="100000"/>
              </a:lnSpc>
              <a:spcBef>
                <a:spcPts val="0"/>
              </a:spcBef>
              <a:spcAft>
                <a:spcPts val="0"/>
              </a:spcAft>
              <a:buClr>
                <a:schemeClr val="lt1"/>
              </a:buClr>
              <a:buSzPts val="3600"/>
              <a:buNone/>
              <a:defRPr sz="3600">
                <a:solidFill>
                  <a:schemeClr val="lt1"/>
                </a:solidFill>
              </a:defRPr>
            </a:lvl9pPr>
          </a:lstStyle>
          <a:p/>
        </p:txBody>
      </p:sp>
      <p:sp>
        <p:nvSpPr>
          <p:cNvPr id="142" name="Google Shape;142;p14"/>
          <p:cNvSpPr txBox="1"/>
          <p:nvPr>
            <p:ph idx="1" type="body"/>
          </p:nvPr>
        </p:nvSpPr>
        <p:spPr>
          <a:xfrm>
            <a:off x="4947374" y="554850"/>
            <a:ext cx="3855900" cy="4033800"/>
          </a:xfrm>
          <a:prstGeom prst="rect">
            <a:avLst/>
          </a:prstGeom>
          <a:noFill/>
        </p:spPr>
        <p:txBody>
          <a:bodyPr anchorCtr="0" anchor="ctr" bIns="91425" lIns="91425" spcFirstLastPara="1" rIns="91425" wrap="square" tIns="91425">
            <a:norm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298450" lvl="1" marL="914400" rtl="0" algn="l">
              <a:lnSpc>
                <a:spcPct val="115000"/>
              </a:lnSpc>
              <a:spcBef>
                <a:spcPts val="0"/>
              </a:spcBef>
              <a:spcAft>
                <a:spcPts val="0"/>
              </a:spcAft>
              <a:buClr>
                <a:schemeClr val="dk2"/>
              </a:buClr>
              <a:buSzPts val="1100"/>
              <a:buChar char="○"/>
              <a:defRPr sz="1400">
                <a:solidFill>
                  <a:schemeClr val="dk2"/>
                </a:solidFill>
              </a:defRPr>
            </a:lvl2pPr>
            <a:lvl3pPr indent="-298450" lvl="2" marL="1371600" rtl="0" algn="l">
              <a:lnSpc>
                <a:spcPct val="115000"/>
              </a:lnSpc>
              <a:spcBef>
                <a:spcPts val="0"/>
              </a:spcBef>
              <a:spcAft>
                <a:spcPts val="0"/>
              </a:spcAft>
              <a:buClr>
                <a:schemeClr val="dk2"/>
              </a:buClr>
              <a:buSzPts val="1100"/>
              <a:buChar char="■"/>
              <a:defRPr sz="1400">
                <a:solidFill>
                  <a:schemeClr val="dk2"/>
                </a:solidFill>
              </a:defRPr>
            </a:lvl3pPr>
            <a:lvl4pPr indent="-298450" lvl="3" marL="1828800" rtl="0" algn="l">
              <a:lnSpc>
                <a:spcPct val="115000"/>
              </a:lnSpc>
              <a:spcBef>
                <a:spcPts val="0"/>
              </a:spcBef>
              <a:spcAft>
                <a:spcPts val="0"/>
              </a:spcAft>
              <a:buClr>
                <a:schemeClr val="dk2"/>
              </a:buClr>
              <a:buSzPts val="1100"/>
              <a:buChar char="●"/>
              <a:defRPr sz="1400">
                <a:solidFill>
                  <a:schemeClr val="dk2"/>
                </a:solidFill>
              </a:defRPr>
            </a:lvl4pPr>
            <a:lvl5pPr indent="-298450" lvl="4" marL="2286000" rtl="0" algn="l">
              <a:lnSpc>
                <a:spcPct val="115000"/>
              </a:lnSpc>
              <a:spcBef>
                <a:spcPts val="0"/>
              </a:spcBef>
              <a:spcAft>
                <a:spcPts val="0"/>
              </a:spcAft>
              <a:buClr>
                <a:schemeClr val="dk2"/>
              </a:buClr>
              <a:buSzPts val="1100"/>
              <a:buChar char="○"/>
              <a:defRPr sz="1400">
                <a:solidFill>
                  <a:schemeClr val="dk2"/>
                </a:solidFill>
              </a:defRPr>
            </a:lvl5pPr>
            <a:lvl6pPr indent="-298450" lvl="5" marL="2743200" rtl="0" algn="l">
              <a:lnSpc>
                <a:spcPct val="115000"/>
              </a:lnSpc>
              <a:spcBef>
                <a:spcPts val="0"/>
              </a:spcBef>
              <a:spcAft>
                <a:spcPts val="0"/>
              </a:spcAft>
              <a:buClr>
                <a:schemeClr val="dk2"/>
              </a:buClr>
              <a:buSzPts val="1100"/>
              <a:buChar char="■"/>
              <a:defRPr sz="1400">
                <a:solidFill>
                  <a:schemeClr val="dk2"/>
                </a:solidFill>
              </a:defRPr>
            </a:lvl6pPr>
            <a:lvl7pPr indent="-298450" lvl="6" marL="3200400" rtl="0" algn="l">
              <a:lnSpc>
                <a:spcPct val="115000"/>
              </a:lnSpc>
              <a:spcBef>
                <a:spcPts val="0"/>
              </a:spcBef>
              <a:spcAft>
                <a:spcPts val="0"/>
              </a:spcAft>
              <a:buClr>
                <a:schemeClr val="dk2"/>
              </a:buClr>
              <a:buSzPts val="1100"/>
              <a:buChar char="●"/>
              <a:defRPr sz="1400">
                <a:solidFill>
                  <a:schemeClr val="dk2"/>
                </a:solidFill>
              </a:defRPr>
            </a:lvl7pPr>
            <a:lvl8pPr indent="-298450" lvl="7" marL="3657600" rtl="0" algn="l">
              <a:lnSpc>
                <a:spcPct val="115000"/>
              </a:lnSpc>
              <a:spcBef>
                <a:spcPts val="0"/>
              </a:spcBef>
              <a:spcAft>
                <a:spcPts val="0"/>
              </a:spcAft>
              <a:buClr>
                <a:schemeClr val="dk2"/>
              </a:buClr>
              <a:buSzPts val="1100"/>
              <a:buChar char="○"/>
              <a:defRPr sz="1400">
                <a:solidFill>
                  <a:schemeClr val="dk2"/>
                </a:solidFill>
              </a:defRPr>
            </a:lvl8pPr>
            <a:lvl9pPr indent="-298450" lvl="8" marL="4114800" rtl="0" algn="l">
              <a:lnSpc>
                <a:spcPct val="115000"/>
              </a:lnSpc>
              <a:spcBef>
                <a:spcPts val="0"/>
              </a:spcBef>
              <a:spcAft>
                <a:spcPts val="0"/>
              </a:spcAft>
              <a:buClr>
                <a:schemeClr val="dk2"/>
              </a:buClr>
              <a:buSzPts val="1100"/>
              <a:buChar char="■"/>
              <a:defRPr sz="1400">
                <a:solidFill>
                  <a:schemeClr val="dk2"/>
                </a:solidFill>
              </a:defRPr>
            </a:lvl9pPr>
          </a:lstStyle>
          <a:p/>
        </p:txBody>
      </p:sp>
      <p:sp>
        <p:nvSpPr>
          <p:cNvPr id="143" name="Google Shape;143;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5">
    <p:bg>
      <p:bgPr>
        <a:solidFill>
          <a:srgbClr val="FFFFFF"/>
        </a:solidFill>
      </p:bgPr>
    </p:bg>
    <p:spTree>
      <p:nvGrpSpPr>
        <p:cNvPr id="144" name="Shape 144"/>
        <p:cNvGrpSpPr/>
        <p:nvPr/>
      </p:nvGrpSpPr>
      <p:grpSpPr>
        <a:xfrm>
          <a:off x="0" y="0"/>
          <a:ext cx="0" cy="0"/>
          <a:chOff x="0" y="0"/>
          <a:chExt cx="0" cy="0"/>
        </a:xfrm>
      </p:grpSpPr>
      <p:sp>
        <p:nvSpPr>
          <p:cNvPr id="145" name="Google Shape;145;p1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a:off x="0" y="4665575"/>
            <a:ext cx="9144000" cy="477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5"/>
          <p:cNvCxnSpPr/>
          <p:nvPr/>
        </p:nvCxnSpPr>
        <p:spPr>
          <a:xfrm>
            <a:off x="1128750" y="1995025"/>
            <a:ext cx="6886500" cy="0"/>
          </a:xfrm>
          <a:prstGeom prst="straightConnector1">
            <a:avLst/>
          </a:prstGeom>
          <a:noFill/>
          <a:ln cap="flat" cmpd="sng" w="9525">
            <a:solidFill>
              <a:schemeClr val="dk1"/>
            </a:solidFill>
            <a:prstDash val="dot"/>
            <a:round/>
            <a:headEnd len="sm" w="sm" type="none"/>
            <a:tailEnd len="sm" w="sm" type="none"/>
          </a:ln>
        </p:spPr>
      </p:cxnSp>
      <p:sp>
        <p:nvSpPr>
          <p:cNvPr id="148" name="Google Shape;148;p15"/>
          <p:cNvSpPr txBox="1"/>
          <p:nvPr>
            <p:ph type="title"/>
          </p:nvPr>
        </p:nvSpPr>
        <p:spPr>
          <a:xfrm>
            <a:off x="1128750" y="394200"/>
            <a:ext cx="6886500" cy="1412100"/>
          </a:xfrm>
          <a:prstGeom prst="rect">
            <a:avLst/>
          </a:prstGeom>
          <a:noFill/>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3600"/>
              <a:buNone/>
              <a:defRPr b="1" sz="3600">
                <a:solidFill>
                  <a:schemeClr val="lt2"/>
                </a:solidFill>
              </a:defRPr>
            </a:lvl1pPr>
            <a:lvl2pPr lvl="1" rtl="0" algn="ctr">
              <a:lnSpc>
                <a:spcPct val="100000"/>
              </a:lnSpc>
              <a:spcBef>
                <a:spcPts val="0"/>
              </a:spcBef>
              <a:spcAft>
                <a:spcPts val="0"/>
              </a:spcAft>
              <a:buClr>
                <a:schemeClr val="dk1"/>
              </a:buClr>
              <a:buSzPts val="3600"/>
              <a:buNone/>
              <a:defRPr b="1" sz="3600">
                <a:solidFill>
                  <a:schemeClr val="lt2"/>
                </a:solidFill>
              </a:defRPr>
            </a:lvl2pPr>
            <a:lvl3pPr lvl="2" rtl="0" algn="ctr">
              <a:lnSpc>
                <a:spcPct val="100000"/>
              </a:lnSpc>
              <a:spcBef>
                <a:spcPts val="0"/>
              </a:spcBef>
              <a:spcAft>
                <a:spcPts val="0"/>
              </a:spcAft>
              <a:buClr>
                <a:schemeClr val="dk1"/>
              </a:buClr>
              <a:buSzPts val="3600"/>
              <a:buNone/>
              <a:defRPr b="1" sz="3600">
                <a:solidFill>
                  <a:schemeClr val="lt2"/>
                </a:solidFill>
              </a:defRPr>
            </a:lvl3pPr>
            <a:lvl4pPr lvl="3" rtl="0" algn="ctr">
              <a:lnSpc>
                <a:spcPct val="100000"/>
              </a:lnSpc>
              <a:spcBef>
                <a:spcPts val="0"/>
              </a:spcBef>
              <a:spcAft>
                <a:spcPts val="0"/>
              </a:spcAft>
              <a:buClr>
                <a:schemeClr val="dk1"/>
              </a:buClr>
              <a:buSzPts val="3600"/>
              <a:buNone/>
              <a:defRPr b="1" sz="3600">
                <a:solidFill>
                  <a:schemeClr val="lt2"/>
                </a:solidFill>
              </a:defRPr>
            </a:lvl4pPr>
            <a:lvl5pPr lvl="4" rtl="0" algn="ctr">
              <a:lnSpc>
                <a:spcPct val="100000"/>
              </a:lnSpc>
              <a:spcBef>
                <a:spcPts val="0"/>
              </a:spcBef>
              <a:spcAft>
                <a:spcPts val="0"/>
              </a:spcAft>
              <a:buClr>
                <a:schemeClr val="dk1"/>
              </a:buClr>
              <a:buSzPts val="3600"/>
              <a:buNone/>
              <a:defRPr b="1" sz="3600">
                <a:solidFill>
                  <a:schemeClr val="lt2"/>
                </a:solidFill>
              </a:defRPr>
            </a:lvl5pPr>
            <a:lvl6pPr lvl="5" rtl="0" algn="ctr">
              <a:lnSpc>
                <a:spcPct val="100000"/>
              </a:lnSpc>
              <a:spcBef>
                <a:spcPts val="0"/>
              </a:spcBef>
              <a:spcAft>
                <a:spcPts val="0"/>
              </a:spcAft>
              <a:buClr>
                <a:schemeClr val="dk1"/>
              </a:buClr>
              <a:buSzPts val="3600"/>
              <a:buNone/>
              <a:defRPr b="1" sz="3600">
                <a:solidFill>
                  <a:schemeClr val="lt2"/>
                </a:solidFill>
              </a:defRPr>
            </a:lvl6pPr>
            <a:lvl7pPr lvl="6" rtl="0" algn="ctr">
              <a:lnSpc>
                <a:spcPct val="100000"/>
              </a:lnSpc>
              <a:spcBef>
                <a:spcPts val="0"/>
              </a:spcBef>
              <a:spcAft>
                <a:spcPts val="0"/>
              </a:spcAft>
              <a:buClr>
                <a:schemeClr val="dk1"/>
              </a:buClr>
              <a:buSzPts val="3600"/>
              <a:buNone/>
              <a:defRPr b="1" sz="3600">
                <a:solidFill>
                  <a:schemeClr val="lt2"/>
                </a:solidFill>
              </a:defRPr>
            </a:lvl7pPr>
            <a:lvl8pPr lvl="7" rtl="0" algn="ctr">
              <a:lnSpc>
                <a:spcPct val="100000"/>
              </a:lnSpc>
              <a:spcBef>
                <a:spcPts val="0"/>
              </a:spcBef>
              <a:spcAft>
                <a:spcPts val="0"/>
              </a:spcAft>
              <a:buClr>
                <a:schemeClr val="dk1"/>
              </a:buClr>
              <a:buSzPts val="3600"/>
              <a:buNone/>
              <a:defRPr b="1" sz="3600">
                <a:solidFill>
                  <a:schemeClr val="lt2"/>
                </a:solidFill>
              </a:defRPr>
            </a:lvl8pPr>
            <a:lvl9pPr lvl="8" rtl="0" algn="ctr">
              <a:lnSpc>
                <a:spcPct val="100000"/>
              </a:lnSpc>
              <a:spcBef>
                <a:spcPts val="0"/>
              </a:spcBef>
              <a:spcAft>
                <a:spcPts val="0"/>
              </a:spcAft>
              <a:buClr>
                <a:schemeClr val="dk1"/>
              </a:buClr>
              <a:buSzPts val="3600"/>
              <a:buNone/>
              <a:defRPr b="1" sz="3600">
                <a:solidFill>
                  <a:schemeClr val="lt2"/>
                </a:solidFill>
              </a:defRPr>
            </a:lvl9pPr>
          </a:lstStyle>
          <a:p/>
        </p:txBody>
      </p:sp>
      <p:sp>
        <p:nvSpPr>
          <p:cNvPr id="149" name="Google Shape;149;p15"/>
          <p:cNvSpPr txBox="1"/>
          <p:nvPr>
            <p:ph idx="1" type="body"/>
          </p:nvPr>
        </p:nvSpPr>
        <p:spPr>
          <a:xfrm>
            <a:off x="1128750" y="2225463"/>
            <a:ext cx="6886500" cy="2197200"/>
          </a:xfrm>
          <a:prstGeom prst="rect">
            <a:avLst/>
          </a:prstGeom>
          <a:noFill/>
        </p:spPr>
        <p:txBody>
          <a:bodyPr anchorCtr="0" anchor="t" bIns="91425" lIns="91425" spcFirstLastPara="1" rIns="91425" wrap="square" tIns="91425">
            <a:normAutofit/>
          </a:bodyPr>
          <a:lstStyle>
            <a:lvl1pPr indent="-330200" lvl="0" marL="457200" rtl="0" algn="ctr">
              <a:lnSpc>
                <a:spcPct val="115000"/>
              </a:lnSpc>
              <a:spcBef>
                <a:spcPts val="0"/>
              </a:spcBef>
              <a:spcAft>
                <a:spcPts val="0"/>
              </a:spcAft>
              <a:buClr>
                <a:schemeClr val="dk2"/>
              </a:buClr>
              <a:buSzPts val="1600"/>
              <a:buChar char="●"/>
              <a:defRPr sz="1600">
                <a:solidFill>
                  <a:schemeClr val="dk2"/>
                </a:solidFill>
              </a:defRPr>
            </a:lvl1pPr>
            <a:lvl2pPr indent="-298450" lvl="1" marL="914400" rtl="0" algn="ctr">
              <a:lnSpc>
                <a:spcPct val="115000"/>
              </a:lnSpc>
              <a:spcBef>
                <a:spcPts val="0"/>
              </a:spcBef>
              <a:spcAft>
                <a:spcPts val="0"/>
              </a:spcAft>
              <a:buClr>
                <a:schemeClr val="dk2"/>
              </a:buClr>
              <a:buSzPts val="1100"/>
              <a:buChar char="○"/>
              <a:defRPr sz="1400">
                <a:solidFill>
                  <a:schemeClr val="dk2"/>
                </a:solidFill>
              </a:defRPr>
            </a:lvl2pPr>
            <a:lvl3pPr indent="-298450" lvl="2" marL="1371600" rtl="0" algn="ctr">
              <a:lnSpc>
                <a:spcPct val="115000"/>
              </a:lnSpc>
              <a:spcBef>
                <a:spcPts val="0"/>
              </a:spcBef>
              <a:spcAft>
                <a:spcPts val="0"/>
              </a:spcAft>
              <a:buClr>
                <a:schemeClr val="dk2"/>
              </a:buClr>
              <a:buSzPts val="1100"/>
              <a:buChar char="■"/>
              <a:defRPr sz="1400">
                <a:solidFill>
                  <a:schemeClr val="dk2"/>
                </a:solidFill>
              </a:defRPr>
            </a:lvl3pPr>
            <a:lvl4pPr indent="-298450" lvl="3" marL="1828800" rtl="0" algn="ctr">
              <a:lnSpc>
                <a:spcPct val="115000"/>
              </a:lnSpc>
              <a:spcBef>
                <a:spcPts val="0"/>
              </a:spcBef>
              <a:spcAft>
                <a:spcPts val="0"/>
              </a:spcAft>
              <a:buClr>
                <a:schemeClr val="dk2"/>
              </a:buClr>
              <a:buSzPts val="1100"/>
              <a:buChar char="●"/>
              <a:defRPr sz="1400">
                <a:solidFill>
                  <a:schemeClr val="dk2"/>
                </a:solidFill>
              </a:defRPr>
            </a:lvl4pPr>
            <a:lvl5pPr indent="-298450" lvl="4" marL="2286000" rtl="0" algn="ctr">
              <a:lnSpc>
                <a:spcPct val="115000"/>
              </a:lnSpc>
              <a:spcBef>
                <a:spcPts val="0"/>
              </a:spcBef>
              <a:spcAft>
                <a:spcPts val="0"/>
              </a:spcAft>
              <a:buClr>
                <a:schemeClr val="dk2"/>
              </a:buClr>
              <a:buSzPts val="1100"/>
              <a:buChar char="○"/>
              <a:defRPr sz="1400">
                <a:solidFill>
                  <a:schemeClr val="dk2"/>
                </a:solidFill>
              </a:defRPr>
            </a:lvl5pPr>
            <a:lvl6pPr indent="-298450" lvl="5" marL="2743200" rtl="0" algn="ctr">
              <a:lnSpc>
                <a:spcPct val="115000"/>
              </a:lnSpc>
              <a:spcBef>
                <a:spcPts val="0"/>
              </a:spcBef>
              <a:spcAft>
                <a:spcPts val="0"/>
              </a:spcAft>
              <a:buClr>
                <a:schemeClr val="dk2"/>
              </a:buClr>
              <a:buSzPts val="1100"/>
              <a:buChar char="■"/>
              <a:defRPr sz="1400">
                <a:solidFill>
                  <a:schemeClr val="dk2"/>
                </a:solidFill>
              </a:defRPr>
            </a:lvl6pPr>
            <a:lvl7pPr indent="-298450" lvl="6" marL="3200400" rtl="0" algn="ctr">
              <a:lnSpc>
                <a:spcPct val="115000"/>
              </a:lnSpc>
              <a:spcBef>
                <a:spcPts val="0"/>
              </a:spcBef>
              <a:spcAft>
                <a:spcPts val="0"/>
              </a:spcAft>
              <a:buClr>
                <a:schemeClr val="dk2"/>
              </a:buClr>
              <a:buSzPts val="1100"/>
              <a:buChar char="●"/>
              <a:defRPr sz="1400">
                <a:solidFill>
                  <a:schemeClr val="dk2"/>
                </a:solidFill>
              </a:defRPr>
            </a:lvl7pPr>
            <a:lvl8pPr indent="-298450" lvl="7" marL="3657600" rtl="0" algn="ctr">
              <a:lnSpc>
                <a:spcPct val="115000"/>
              </a:lnSpc>
              <a:spcBef>
                <a:spcPts val="0"/>
              </a:spcBef>
              <a:spcAft>
                <a:spcPts val="0"/>
              </a:spcAft>
              <a:buClr>
                <a:schemeClr val="dk2"/>
              </a:buClr>
              <a:buSzPts val="1100"/>
              <a:buChar char="○"/>
              <a:defRPr sz="1400">
                <a:solidFill>
                  <a:schemeClr val="dk2"/>
                </a:solidFill>
              </a:defRPr>
            </a:lvl8pPr>
            <a:lvl9pPr indent="-298450" lvl="8" marL="4114800" rtl="0" algn="ctr">
              <a:lnSpc>
                <a:spcPct val="115000"/>
              </a:lnSpc>
              <a:spcBef>
                <a:spcPts val="0"/>
              </a:spcBef>
              <a:spcAft>
                <a:spcPts val="0"/>
              </a:spcAft>
              <a:buClr>
                <a:schemeClr val="dk2"/>
              </a:buClr>
              <a:buSzPts val="1100"/>
              <a:buChar char="■"/>
              <a:defRPr sz="1400">
                <a:solidFill>
                  <a:schemeClr val="dk2"/>
                </a:solidFill>
              </a:defRPr>
            </a:lvl9pPr>
          </a:lstStyle>
          <a:p/>
        </p:txBody>
      </p:sp>
      <p:sp>
        <p:nvSpPr>
          <p:cNvPr id="150" name="Google Shape;150;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lt1"/>
                </a:solidFill>
              </a:defRPr>
            </a:lvl1pPr>
            <a:lvl2pPr lvl="1" rtl="0" algn="r">
              <a:lnSpc>
                <a:spcPct val="100000"/>
              </a:lnSpc>
              <a:spcAft>
                <a:spcPts val="0"/>
              </a:spcAft>
              <a:buNone/>
              <a:defRPr sz="1000">
                <a:solidFill>
                  <a:schemeClr val="lt1"/>
                </a:solidFill>
              </a:defRPr>
            </a:lvl2pPr>
            <a:lvl3pPr lvl="2" rtl="0" algn="r">
              <a:lnSpc>
                <a:spcPct val="100000"/>
              </a:lnSpc>
              <a:spcAft>
                <a:spcPts val="0"/>
              </a:spcAft>
              <a:buNone/>
              <a:defRPr sz="1000">
                <a:solidFill>
                  <a:schemeClr val="lt1"/>
                </a:solidFill>
              </a:defRPr>
            </a:lvl3pPr>
            <a:lvl4pPr lvl="3" rtl="0" algn="r">
              <a:lnSpc>
                <a:spcPct val="100000"/>
              </a:lnSpc>
              <a:spcAft>
                <a:spcPts val="0"/>
              </a:spcAft>
              <a:buNone/>
              <a:defRPr sz="1000">
                <a:solidFill>
                  <a:schemeClr val="lt1"/>
                </a:solidFill>
              </a:defRPr>
            </a:lvl4pPr>
            <a:lvl5pPr lvl="4" rtl="0" algn="r">
              <a:lnSpc>
                <a:spcPct val="100000"/>
              </a:lnSpc>
              <a:spcAft>
                <a:spcPts val="0"/>
              </a:spcAft>
              <a:buNone/>
              <a:defRPr sz="1000">
                <a:solidFill>
                  <a:schemeClr val="lt1"/>
                </a:solidFill>
              </a:defRPr>
            </a:lvl5pPr>
            <a:lvl6pPr lvl="5" rtl="0" algn="r">
              <a:lnSpc>
                <a:spcPct val="100000"/>
              </a:lnSpc>
              <a:spcAft>
                <a:spcPts val="0"/>
              </a:spcAft>
              <a:buNone/>
              <a:defRPr sz="1000">
                <a:solidFill>
                  <a:schemeClr val="lt1"/>
                </a:solidFill>
              </a:defRPr>
            </a:lvl6pPr>
            <a:lvl7pPr lvl="6" rtl="0" algn="r">
              <a:lnSpc>
                <a:spcPct val="100000"/>
              </a:lnSpc>
              <a:spcAft>
                <a:spcPts val="0"/>
              </a:spcAft>
              <a:buNone/>
              <a:defRPr sz="1000">
                <a:solidFill>
                  <a:schemeClr val="lt1"/>
                </a:solidFill>
              </a:defRPr>
            </a:lvl7pPr>
            <a:lvl8pPr lvl="7" rtl="0" algn="r">
              <a:lnSpc>
                <a:spcPct val="100000"/>
              </a:lnSpc>
              <a:spcAft>
                <a:spcPts val="0"/>
              </a:spcAft>
              <a:buNone/>
              <a:defRPr sz="1000">
                <a:solidFill>
                  <a:schemeClr val="lt1"/>
                </a:solidFill>
              </a:defRPr>
            </a:lvl8pPr>
            <a:lvl9pPr lvl="8" rtl="0"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10.xml"/><Relationship Id="rId4" Type="http://schemas.openxmlformats.org/officeDocument/2006/relationships/image" Target="../media/image7.png"/><Relationship Id="rId5" Type="http://schemas.openxmlformats.org/officeDocument/2006/relationships/image" Target="../media/image22.png"/><Relationship Id="rId6"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11.xml"/><Relationship Id="rId4" Type="http://schemas.openxmlformats.org/officeDocument/2006/relationships/image" Target="../media/image7.png"/><Relationship Id="rId5" Type="http://schemas.openxmlformats.org/officeDocument/2006/relationships/image" Target="../media/image27.png"/><Relationship Id="rId6" Type="http://schemas.openxmlformats.org/officeDocument/2006/relationships/image" Target="../media/image18.gif"/></Relationships>
</file>

<file path=ppt/slides/_rels/slide12.xml.rels><?xml version="1.0" encoding="UTF-8" standalone="yes"?><Relationships xmlns="http://schemas.openxmlformats.org/package/2006/relationships"><Relationship Id="rId11" Type="http://schemas.openxmlformats.org/officeDocument/2006/relationships/image" Target="../media/image33.gif"/><Relationship Id="rId10" Type="http://schemas.openxmlformats.org/officeDocument/2006/relationships/image" Target="../media/image34.gif"/><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comments" Target="../comments/comment12.xml"/><Relationship Id="rId4" Type="http://schemas.openxmlformats.org/officeDocument/2006/relationships/image" Target="../media/image17.png"/><Relationship Id="rId9" Type="http://schemas.openxmlformats.org/officeDocument/2006/relationships/image" Target="../media/image30.gif"/><Relationship Id="rId5" Type="http://schemas.openxmlformats.org/officeDocument/2006/relationships/image" Target="../media/image7.png"/><Relationship Id="rId6" Type="http://schemas.openxmlformats.org/officeDocument/2006/relationships/image" Target="../media/image31.png"/><Relationship Id="rId7" Type="http://schemas.openxmlformats.org/officeDocument/2006/relationships/image" Target="../media/image24.gif"/><Relationship Id="rId8" Type="http://schemas.openxmlformats.org/officeDocument/2006/relationships/image" Target="../media/image2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comments" Target="../comments/commen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comments" Target="../comments/commen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comments" Target="../comments/commen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8.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2.xml"/><Relationship Id="rId4" Type="http://schemas.openxmlformats.org/officeDocument/2006/relationships/image" Target="../media/image13.jpg"/><Relationship Id="rId5" Type="http://schemas.openxmlformats.org/officeDocument/2006/relationships/image" Target="../media/image9.jpg"/><Relationship Id="rId6" Type="http://schemas.openxmlformats.org/officeDocument/2006/relationships/image" Target="../media/image16.png"/><Relationship Id="rId7" Type="http://schemas.openxmlformats.org/officeDocument/2006/relationships/image" Target="../media/image2.jpg"/><Relationship Id="rId8"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3.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4.xml"/><Relationship Id="rId4" Type="http://schemas.openxmlformats.org/officeDocument/2006/relationships/image" Target="../media/image32.png"/><Relationship Id="rId5" Type="http://schemas.openxmlformats.org/officeDocument/2006/relationships/image" Target="../media/image4.jpg"/><Relationship Id="rId6" Type="http://schemas.openxmlformats.org/officeDocument/2006/relationships/image" Target="../media/image11.png"/><Relationship Id="rId7"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7.xml"/><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3.gif"/><Relationship Id="rId7" Type="http://schemas.openxmlformats.org/officeDocument/2006/relationships/image" Target="../media/image5.gif"/><Relationship Id="rId8" Type="http://schemas.openxmlformats.org/officeDocument/2006/relationships/image" Target="../media/image1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8.xml"/><Relationship Id="rId4" Type="http://schemas.openxmlformats.org/officeDocument/2006/relationships/image" Target="../media/image7.png"/><Relationship Id="rId5" Type="http://schemas.openxmlformats.org/officeDocument/2006/relationships/image" Target="../media/image20.png"/><Relationship Id="rId6" Type="http://schemas.openxmlformats.org/officeDocument/2006/relationships/image" Target="../media/image12.png"/><Relationship Id="rId7" Type="http://schemas.openxmlformats.org/officeDocument/2006/relationships/image" Target="../media/image14.gif"/><Relationship Id="rId8" Type="http://schemas.openxmlformats.org/officeDocument/2006/relationships/image" Target="../media/image1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9.xml"/><Relationship Id="rId4" Type="http://schemas.openxmlformats.org/officeDocument/2006/relationships/image" Target="../media/image7.png"/><Relationship Id="rId5" Type="http://schemas.openxmlformats.org/officeDocument/2006/relationships/image" Target="../media/image19.png"/><Relationship Id="rId6"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16"/>
          <p:cNvPicPr preferRelativeResize="0"/>
          <p:nvPr/>
        </p:nvPicPr>
        <p:blipFill>
          <a:blip r:embed="rId4">
            <a:alphaModFix/>
          </a:blip>
          <a:stretch>
            <a:fillRect/>
          </a:stretch>
        </p:blipFill>
        <p:spPr>
          <a:xfrm>
            <a:off x="7345650" y="3221338"/>
            <a:ext cx="1798349" cy="1913277"/>
          </a:xfrm>
          <a:prstGeom prst="rect">
            <a:avLst/>
          </a:prstGeom>
          <a:noFill/>
          <a:ln>
            <a:noFill/>
          </a:ln>
        </p:spPr>
      </p:pic>
      <p:sp>
        <p:nvSpPr>
          <p:cNvPr id="156" name="Google Shape;156;p16"/>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1155CC"/>
                </a:solidFill>
              </a:rPr>
              <a:t>Walmart Stock and Financial analysis</a:t>
            </a:r>
            <a:endParaRPr b="1">
              <a:solidFill>
                <a:srgbClr val="1155C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1155CC"/>
                </a:solidFill>
              </a:rPr>
              <a:t>Problem Statements</a:t>
            </a:r>
            <a:endParaRPr>
              <a:solidFill>
                <a:srgbClr val="1155CC"/>
              </a:solidFill>
            </a:endParaRPr>
          </a:p>
        </p:txBody>
      </p:sp>
      <p:sp>
        <p:nvSpPr>
          <p:cNvPr id="321" name="Google Shape;321;p25"/>
          <p:cNvSpPr/>
          <p:nvPr/>
        </p:nvSpPr>
        <p:spPr>
          <a:xfrm>
            <a:off x="1297500" y="1094450"/>
            <a:ext cx="4806000" cy="68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5"/>
          <p:cNvSpPr txBox="1"/>
          <p:nvPr/>
        </p:nvSpPr>
        <p:spPr>
          <a:xfrm>
            <a:off x="1297500" y="1094450"/>
            <a:ext cx="4806000" cy="124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FFF2E1"/>
                </a:solidFill>
              </a:rPr>
              <a:t>What has the debt-equity ratio for Walmart been over the years? What is the average D/E ratio and what is the </a:t>
            </a:r>
            <a:r>
              <a:rPr lang="en" sz="1100">
                <a:solidFill>
                  <a:srgbClr val="FFF2E1"/>
                </a:solidFill>
              </a:rPr>
              <a:t>current</a:t>
            </a:r>
            <a:r>
              <a:rPr lang="en" sz="1100">
                <a:solidFill>
                  <a:srgbClr val="FFF2E1"/>
                </a:solidFill>
              </a:rPr>
              <a:t> D/E ratio in comparison?</a:t>
            </a:r>
            <a:endParaRPr sz="1100">
              <a:solidFill>
                <a:srgbClr val="FFF2E1"/>
              </a:solidFill>
            </a:endParaRPr>
          </a:p>
          <a:p>
            <a:pPr indent="0" lvl="0" marL="0" rtl="0" algn="l">
              <a:lnSpc>
                <a:spcPct val="115000"/>
              </a:lnSpc>
              <a:spcBef>
                <a:spcPts val="0"/>
              </a:spcBef>
              <a:spcAft>
                <a:spcPts val="0"/>
              </a:spcAft>
              <a:buNone/>
            </a:pPr>
            <a:r>
              <a:t/>
            </a:r>
            <a:endParaRPr b="1" sz="1300">
              <a:solidFill>
                <a:schemeClr val="lt1"/>
              </a:solidFill>
            </a:endParaRPr>
          </a:p>
          <a:p>
            <a:pPr indent="0" lvl="0" marL="0" rtl="0" algn="l">
              <a:lnSpc>
                <a:spcPct val="115000"/>
              </a:lnSpc>
              <a:spcBef>
                <a:spcPts val="0"/>
              </a:spcBef>
              <a:spcAft>
                <a:spcPts val="0"/>
              </a:spcAft>
              <a:buNone/>
            </a:pPr>
            <a:r>
              <a:t/>
            </a:r>
            <a:endParaRPr b="1" sz="1300">
              <a:solidFill>
                <a:srgbClr val="FFF2E1"/>
              </a:solidFill>
            </a:endParaRPr>
          </a:p>
          <a:p>
            <a:pPr indent="0" lvl="0" marL="0" rtl="0" algn="l">
              <a:lnSpc>
                <a:spcPct val="115000"/>
              </a:lnSpc>
              <a:spcBef>
                <a:spcPts val="0"/>
              </a:spcBef>
              <a:spcAft>
                <a:spcPts val="0"/>
              </a:spcAft>
              <a:buNone/>
            </a:pPr>
            <a:r>
              <a:t/>
            </a:r>
            <a:endParaRPr>
              <a:solidFill>
                <a:schemeClr val="lt1"/>
              </a:solidFill>
            </a:endParaRPr>
          </a:p>
        </p:txBody>
      </p:sp>
      <p:pic>
        <p:nvPicPr>
          <p:cNvPr id="323" name="Google Shape;323;p25"/>
          <p:cNvPicPr preferRelativeResize="0"/>
          <p:nvPr/>
        </p:nvPicPr>
        <p:blipFill>
          <a:blip r:embed="rId4">
            <a:alphaModFix/>
          </a:blip>
          <a:stretch>
            <a:fillRect/>
          </a:stretch>
        </p:blipFill>
        <p:spPr>
          <a:xfrm>
            <a:off x="4762688" y="393750"/>
            <a:ext cx="1174453" cy="683100"/>
          </a:xfrm>
          <a:prstGeom prst="rect">
            <a:avLst/>
          </a:prstGeom>
          <a:noFill/>
          <a:ln>
            <a:noFill/>
          </a:ln>
        </p:spPr>
      </p:pic>
      <p:pic>
        <p:nvPicPr>
          <p:cNvPr id="324" name="Google Shape;324;p25"/>
          <p:cNvPicPr preferRelativeResize="0"/>
          <p:nvPr/>
        </p:nvPicPr>
        <p:blipFill>
          <a:blip r:embed="rId5">
            <a:alphaModFix/>
          </a:blip>
          <a:stretch>
            <a:fillRect/>
          </a:stretch>
        </p:blipFill>
        <p:spPr>
          <a:xfrm>
            <a:off x="6344400" y="573900"/>
            <a:ext cx="2628400" cy="1444500"/>
          </a:xfrm>
          <a:prstGeom prst="rect">
            <a:avLst/>
          </a:prstGeom>
          <a:noFill/>
          <a:ln>
            <a:noFill/>
          </a:ln>
        </p:spPr>
      </p:pic>
      <p:pic>
        <p:nvPicPr>
          <p:cNvPr id="325" name="Google Shape;325;p25"/>
          <p:cNvPicPr preferRelativeResize="0"/>
          <p:nvPr/>
        </p:nvPicPr>
        <p:blipFill>
          <a:blip r:embed="rId6">
            <a:alphaModFix/>
          </a:blip>
          <a:stretch>
            <a:fillRect/>
          </a:stretch>
        </p:blipFill>
        <p:spPr>
          <a:xfrm>
            <a:off x="64675" y="1972734"/>
            <a:ext cx="6438074" cy="3067391"/>
          </a:xfrm>
          <a:prstGeom prst="rect">
            <a:avLst/>
          </a:prstGeom>
          <a:noFill/>
          <a:ln>
            <a:noFill/>
          </a:ln>
        </p:spPr>
      </p:pic>
      <p:sp>
        <p:nvSpPr>
          <p:cNvPr id="326" name="Google Shape;326;p25"/>
          <p:cNvSpPr/>
          <p:nvPr/>
        </p:nvSpPr>
        <p:spPr>
          <a:xfrm>
            <a:off x="7196775" y="2433088"/>
            <a:ext cx="1332900" cy="2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5"/>
          <p:cNvSpPr/>
          <p:nvPr/>
        </p:nvSpPr>
        <p:spPr>
          <a:xfrm>
            <a:off x="7187900" y="2491788"/>
            <a:ext cx="1332900" cy="2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5"/>
          <p:cNvSpPr/>
          <p:nvPr/>
        </p:nvSpPr>
        <p:spPr>
          <a:xfrm>
            <a:off x="7021650" y="2307913"/>
            <a:ext cx="1889700" cy="1224000"/>
          </a:xfrm>
          <a:prstGeom prst="bracePair">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900"/>
              <a:t>SELECT `date`, (long_term_debt/stockholders_equity) AS `D/E Ratio` FROM wmt_bal_sht ORDER BY `date` DESC;</a:t>
            </a:r>
            <a:endParaRPr sz="600"/>
          </a:p>
        </p:txBody>
      </p:sp>
      <p:sp>
        <p:nvSpPr>
          <p:cNvPr id="329" name="Google Shape;329;p25"/>
          <p:cNvSpPr/>
          <p:nvPr/>
        </p:nvSpPr>
        <p:spPr>
          <a:xfrm>
            <a:off x="7123875" y="2048913"/>
            <a:ext cx="1696800" cy="296700"/>
          </a:xfrm>
          <a:prstGeom prst="bracketPair">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Walmart Debt Equity Ratio</a:t>
            </a:r>
            <a:endParaRPr sz="900"/>
          </a:p>
        </p:txBody>
      </p:sp>
      <p:cxnSp>
        <p:nvCxnSpPr>
          <p:cNvPr id="330" name="Google Shape;330;p25"/>
          <p:cNvCxnSpPr>
            <a:stCxn id="328" idx="1"/>
          </p:cNvCxnSpPr>
          <p:nvPr/>
        </p:nvCxnSpPr>
        <p:spPr>
          <a:xfrm rot="10800000">
            <a:off x="6192750" y="2868913"/>
            <a:ext cx="828900" cy="51000"/>
          </a:xfrm>
          <a:prstGeom prst="straightConnector1">
            <a:avLst/>
          </a:prstGeom>
          <a:noFill/>
          <a:ln cap="flat" cmpd="sng" w="9525">
            <a:solidFill>
              <a:srgbClr val="C9DAF8"/>
            </a:solidFill>
            <a:prstDash val="solid"/>
            <a:round/>
            <a:headEnd len="med" w="med" type="none"/>
            <a:tailEnd len="med" w="med" type="triangle"/>
          </a:ln>
        </p:spPr>
      </p:cxnSp>
      <p:sp>
        <p:nvSpPr>
          <p:cNvPr id="331" name="Google Shape;331;p25"/>
          <p:cNvSpPr/>
          <p:nvPr/>
        </p:nvSpPr>
        <p:spPr>
          <a:xfrm>
            <a:off x="7224250" y="3968463"/>
            <a:ext cx="1332900" cy="2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5"/>
          <p:cNvSpPr/>
          <p:nvPr/>
        </p:nvSpPr>
        <p:spPr>
          <a:xfrm>
            <a:off x="7215375" y="4027163"/>
            <a:ext cx="1332900" cy="2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5"/>
          <p:cNvSpPr/>
          <p:nvPr/>
        </p:nvSpPr>
        <p:spPr>
          <a:xfrm>
            <a:off x="7049125" y="3843288"/>
            <a:ext cx="1889700" cy="1224000"/>
          </a:xfrm>
          <a:prstGeom prst="bracePair">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900"/>
              <a:t>SELECT AVG(long_term_debt/stockholders_equity) AS `Avg D/E Ratio`, STDDEV_POP(long_term_debt/stockholders_equity) AS `Std Dev of D/E Ratio` FROM wmt_bal_sht;</a:t>
            </a:r>
            <a:endParaRPr sz="600"/>
          </a:p>
        </p:txBody>
      </p:sp>
      <p:sp>
        <p:nvSpPr>
          <p:cNvPr id="334" name="Google Shape;334;p25"/>
          <p:cNvSpPr/>
          <p:nvPr/>
        </p:nvSpPr>
        <p:spPr>
          <a:xfrm>
            <a:off x="7151350" y="3584288"/>
            <a:ext cx="1696800" cy="296700"/>
          </a:xfrm>
          <a:prstGeom prst="bracketPair">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Average</a:t>
            </a:r>
            <a:r>
              <a:rPr lang="en" sz="900"/>
              <a:t> Debt Equity Ratio</a:t>
            </a:r>
            <a:endParaRPr sz="900"/>
          </a:p>
        </p:txBody>
      </p:sp>
      <p:cxnSp>
        <p:nvCxnSpPr>
          <p:cNvPr id="335" name="Google Shape;335;p25"/>
          <p:cNvCxnSpPr>
            <a:stCxn id="333" idx="1"/>
          </p:cNvCxnSpPr>
          <p:nvPr/>
        </p:nvCxnSpPr>
        <p:spPr>
          <a:xfrm rot="10800000">
            <a:off x="6024025" y="3081588"/>
            <a:ext cx="1025100" cy="1373700"/>
          </a:xfrm>
          <a:prstGeom prst="straightConnector1">
            <a:avLst/>
          </a:prstGeom>
          <a:noFill/>
          <a:ln cap="flat" cmpd="sng" w="9525">
            <a:solidFill>
              <a:srgbClr val="C9DAF8"/>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6"/>
          <p:cNvSpPr/>
          <p:nvPr/>
        </p:nvSpPr>
        <p:spPr>
          <a:xfrm>
            <a:off x="1297500" y="1094450"/>
            <a:ext cx="4806000" cy="68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txBox="1"/>
          <p:nvPr/>
        </p:nvSpPr>
        <p:spPr>
          <a:xfrm>
            <a:off x="1297500" y="1094450"/>
            <a:ext cx="4806000" cy="147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FFF2E1"/>
                </a:solidFill>
              </a:rPr>
              <a:t>What is the regressive relationship between D/E ratio and the stock price of Walmart?</a:t>
            </a:r>
            <a:endParaRPr sz="1200">
              <a:solidFill>
                <a:srgbClr val="FFF2E1"/>
              </a:solidFill>
            </a:endParaRPr>
          </a:p>
          <a:p>
            <a:pPr indent="0" lvl="0" marL="0" rtl="0" algn="l">
              <a:lnSpc>
                <a:spcPct val="115000"/>
              </a:lnSpc>
              <a:spcBef>
                <a:spcPts val="0"/>
              </a:spcBef>
              <a:spcAft>
                <a:spcPts val="0"/>
              </a:spcAft>
              <a:buNone/>
            </a:pPr>
            <a:r>
              <a:t/>
            </a:r>
            <a:endParaRPr sz="1100">
              <a:solidFill>
                <a:srgbClr val="FFF2E1"/>
              </a:solidFill>
            </a:endParaRPr>
          </a:p>
          <a:p>
            <a:pPr indent="0" lvl="0" marL="0" rtl="0" algn="l">
              <a:lnSpc>
                <a:spcPct val="115000"/>
              </a:lnSpc>
              <a:spcBef>
                <a:spcPts val="0"/>
              </a:spcBef>
              <a:spcAft>
                <a:spcPts val="0"/>
              </a:spcAft>
              <a:buNone/>
            </a:pPr>
            <a:r>
              <a:t/>
            </a:r>
            <a:endParaRPr b="1" sz="1300">
              <a:solidFill>
                <a:schemeClr val="lt1"/>
              </a:solidFill>
            </a:endParaRPr>
          </a:p>
          <a:p>
            <a:pPr indent="0" lvl="0" marL="0" rtl="0" algn="l">
              <a:lnSpc>
                <a:spcPct val="115000"/>
              </a:lnSpc>
              <a:spcBef>
                <a:spcPts val="0"/>
              </a:spcBef>
              <a:spcAft>
                <a:spcPts val="0"/>
              </a:spcAft>
              <a:buNone/>
            </a:pPr>
            <a:r>
              <a:t/>
            </a:r>
            <a:endParaRPr b="1" sz="1300">
              <a:solidFill>
                <a:srgbClr val="FFF2E1"/>
              </a:solidFill>
            </a:endParaRPr>
          </a:p>
          <a:p>
            <a:pPr indent="0" lvl="0" marL="0" rtl="0" algn="l">
              <a:lnSpc>
                <a:spcPct val="115000"/>
              </a:lnSpc>
              <a:spcBef>
                <a:spcPts val="0"/>
              </a:spcBef>
              <a:spcAft>
                <a:spcPts val="0"/>
              </a:spcAft>
              <a:buNone/>
            </a:pPr>
            <a:r>
              <a:t/>
            </a:r>
            <a:endParaRPr>
              <a:solidFill>
                <a:schemeClr val="lt1"/>
              </a:solidFill>
            </a:endParaRPr>
          </a:p>
        </p:txBody>
      </p:sp>
      <p:sp>
        <p:nvSpPr>
          <p:cNvPr id="342" name="Google Shape;342;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1155CC"/>
                </a:solidFill>
              </a:rPr>
              <a:t>Problem Statements</a:t>
            </a:r>
            <a:endParaRPr>
              <a:solidFill>
                <a:srgbClr val="1155CC"/>
              </a:solidFill>
            </a:endParaRPr>
          </a:p>
        </p:txBody>
      </p:sp>
      <p:pic>
        <p:nvPicPr>
          <p:cNvPr id="343" name="Google Shape;343;p26"/>
          <p:cNvPicPr preferRelativeResize="0"/>
          <p:nvPr/>
        </p:nvPicPr>
        <p:blipFill>
          <a:blip r:embed="rId4">
            <a:alphaModFix/>
          </a:blip>
          <a:stretch>
            <a:fillRect/>
          </a:stretch>
        </p:blipFill>
        <p:spPr>
          <a:xfrm>
            <a:off x="4762688" y="393750"/>
            <a:ext cx="1174453" cy="683100"/>
          </a:xfrm>
          <a:prstGeom prst="rect">
            <a:avLst/>
          </a:prstGeom>
          <a:noFill/>
          <a:ln>
            <a:noFill/>
          </a:ln>
        </p:spPr>
      </p:pic>
      <p:pic>
        <p:nvPicPr>
          <p:cNvPr id="344" name="Google Shape;344;p26"/>
          <p:cNvPicPr preferRelativeResize="0"/>
          <p:nvPr/>
        </p:nvPicPr>
        <p:blipFill>
          <a:blip r:embed="rId5">
            <a:alphaModFix/>
          </a:blip>
          <a:stretch>
            <a:fillRect/>
          </a:stretch>
        </p:blipFill>
        <p:spPr>
          <a:xfrm>
            <a:off x="153200" y="1896900"/>
            <a:ext cx="5678401" cy="3122575"/>
          </a:xfrm>
          <a:prstGeom prst="rect">
            <a:avLst/>
          </a:prstGeom>
          <a:noFill/>
          <a:ln>
            <a:noFill/>
          </a:ln>
        </p:spPr>
      </p:pic>
      <p:sp>
        <p:nvSpPr>
          <p:cNvPr id="345" name="Google Shape;345;p26"/>
          <p:cNvSpPr/>
          <p:nvPr/>
        </p:nvSpPr>
        <p:spPr>
          <a:xfrm>
            <a:off x="6784275" y="1869725"/>
            <a:ext cx="2050200" cy="2432100"/>
          </a:xfrm>
          <a:prstGeom prst="bracePair">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9DAF8"/>
              </a:solidFill>
            </a:endParaRPr>
          </a:p>
        </p:txBody>
      </p:sp>
      <p:sp>
        <p:nvSpPr>
          <p:cNvPr id="346" name="Google Shape;346;p26"/>
          <p:cNvSpPr txBox="1"/>
          <p:nvPr/>
        </p:nvSpPr>
        <p:spPr>
          <a:xfrm>
            <a:off x="6960975" y="1793525"/>
            <a:ext cx="1696800" cy="246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t>SELECT REGR_SLOPE(de_ratio, price) AS `beta_1`, REGR_INTERCEPT(de_ratio, price) AS `beta_0` FROM(SELECT wmt.close AS `price`, (long_term_debt/stockholders_equity) AS `de_ratio` FROM wmt, wmt_bal_sht WHERE wmt.`date`=wmt_bal_sht.`date`)wmt, wmt_bal_sht;</a:t>
            </a:r>
            <a:endParaRPr sz="700"/>
          </a:p>
        </p:txBody>
      </p:sp>
      <p:sp>
        <p:nvSpPr>
          <p:cNvPr id="347" name="Google Shape;347;p26"/>
          <p:cNvSpPr/>
          <p:nvPr/>
        </p:nvSpPr>
        <p:spPr>
          <a:xfrm>
            <a:off x="6937475" y="1573025"/>
            <a:ext cx="1720200" cy="296700"/>
          </a:xfrm>
          <a:prstGeom prst="bracketPair">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Linear Regression: Price vs. D/E Ratio</a:t>
            </a:r>
            <a:endParaRPr sz="900"/>
          </a:p>
        </p:txBody>
      </p:sp>
      <p:pic>
        <p:nvPicPr>
          <p:cNvPr descr="Price_i = \beta_0 + \beta_1(D/E Ratio_i)+\epsilon_i" id="348" name="Google Shape;348;p26"/>
          <p:cNvPicPr preferRelativeResize="0"/>
          <p:nvPr/>
        </p:nvPicPr>
        <p:blipFill>
          <a:blip r:embed="rId6">
            <a:alphaModFix/>
          </a:blip>
          <a:stretch>
            <a:fillRect/>
          </a:stretch>
        </p:blipFill>
        <p:spPr>
          <a:xfrm>
            <a:off x="6182525" y="892125"/>
            <a:ext cx="2894476" cy="202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27"/>
          <p:cNvPicPr preferRelativeResize="0"/>
          <p:nvPr/>
        </p:nvPicPr>
        <p:blipFill>
          <a:blip r:embed="rId4">
            <a:alphaModFix/>
          </a:blip>
          <a:stretch>
            <a:fillRect/>
          </a:stretch>
        </p:blipFill>
        <p:spPr>
          <a:xfrm>
            <a:off x="4915100" y="1813700"/>
            <a:ext cx="4284802" cy="2066575"/>
          </a:xfrm>
          <a:prstGeom prst="rect">
            <a:avLst/>
          </a:prstGeom>
          <a:noFill/>
          <a:ln>
            <a:noFill/>
          </a:ln>
        </p:spPr>
      </p:pic>
      <p:sp>
        <p:nvSpPr>
          <p:cNvPr id="354" name="Google Shape;354;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1155CC"/>
                </a:solidFill>
              </a:rPr>
              <a:t>Problem Statements</a:t>
            </a:r>
            <a:endParaRPr>
              <a:solidFill>
                <a:srgbClr val="1155CC"/>
              </a:solidFill>
            </a:endParaRPr>
          </a:p>
        </p:txBody>
      </p:sp>
      <p:sp>
        <p:nvSpPr>
          <p:cNvPr id="355" name="Google Shape;355;p27"/>
          <p:cNvSpPr/>
          <p:nvPr/>
        </p:nvSpPr>
        <p:spPr>
          <a:xfrm>
            <a:off x="1297500" y="1094450"/>
            <a:ext cx="4806000" cy="68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txBox="1"/>
          <p:nvPr/>
        </p:nvSpPr>
        <p:spPr>
          <a:xfrm>
            <a:off x="1297500" y="1094450"/>
            <a:ext cx="4806000" cy="86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FFF2E1"/>
                </a:solidFill>
              </a:rPr>
              <a:t>What is the regressive relationship between the price and net income of Walmart and the prevailing inflation rate? </a:t>
            </a:r>
            <a:endParaRPr sz="1300">
              <a:solidFill>
                <a:srgbClr val="FFF2E1"/>
              </a:solidFill>
            </a:endParaRPr>
          </a:p>
          <a:p>
            <a:pPr indent="0" lvl="0" marL="0" rtl="0" algn="l">
              <a:lnSpc>
                <a:spcPct val="115000"/>
              </a:lnSpc>
              <a:spcBef>
                <a:spcPts val="0"/>
              </a:spcBef>
              <a:spcAft>
                <a:spcPts val="0"/>
              </a:spcAft>
              <a:buNone/>
            </a:pPr>
            <a:r>
              <a:t/>
            </a:r>
            <a:endParaRPr>
              <a:solidFill>
                <a:schemeClr val="lt1"/>
              </a:solidFill>
            </a:endParaRPr>
          </a:p>
        </p:txBody>
      </p:sp>
      <p:pic>
        <p:nvPicPr>
          <p:cNvPr id="357" name="Google Shape;357;p27"/>
          <p:cNvPicPr preferRelativeResize="0"/>
          <p:nvPr/>
        </p:nvPicPr>
        <p:blipFill>
          <a:blip r:embed="rId5">
            <a:alphaModFix/>
          </a:blip>
          <a:stretch>
            <a:fillRect/>
          </a:stretch>
        </p:blipFill>
        <p:spPr>
          <a:xfrm>
            <a:off x="4762688" y="393750"/>
            <a:ext cx="1174453" cy="683100"/>
          </a:xfrm>
          <a:prstGeom prst="rect">
            <a:avLst/>
          </a:prstGeom>
          <a:noFill/>
          <a:ln>
            <a:noFill/>
          </a:ln>
        </p:spPr>
      </p:pic>
      <p:pic>
        <p:nvPicPr>
          <p:cNvPr id="358" name="Google Shape;358;p27"/>
          <p:cNvPicPr preferRelativeResize="0"/>
          <p:nvPr/>
        </p:nvPicPr>
        <p:blipFill>
          <a:blip r:embed="rId6">
            <a:alphaModFix/>
          </a:blip>
          <a:stretch>
            <a:fillRect/>
          </a:stretch>
        </p:blipFill>
        <p:spPr>
          <a:xfrm>
            <a:off x="66050" y="1777550"/>
            <a:ext cx="4475801" cy="1970875"/>
          </a:xfrm>
          <a:prstGeom prst="rect">
            <a:avLst/>
          </a:prstGeom>
          <a:noFill/>
          <a:ln>
            <a:noFill/>
          </a:ln>
        </p:spPr>
      </p:pic>
      <p:sp>
        <p:nvSpPr>
          <p:cNvPr id="359" name="Google Shape;359;p27"/>
          <p:cNvSpPr/>
          <p:nvPr/>
        </p:nvSpPr>
        <p:spPr>
          <a:xfrm>
            <a:off x="6165400" y="4386113"/>
            <a:ext cx="1332900" cy="2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a:off x="6156525" y="4444813"/>
            <a:ext cx="1332900" cy="2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5188500" y="4247100"/>
            <a:ext cx="3595200" cy="860400"/>
          </a:xfrm>
          <a:prstGeom prst="bracePair">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rgbClr val="253439"/>
              </a:solidFill>
            </a:endParaRPr>
          </a:p>
          <a:p>
            <a:pPr indent="0" lvl="0" marL="0" rtl="0" algn="l">
              <a:lnSpc>
                <a:spcPct val="115000"/>
              </a:lnSpc>
              <a:spcBef>
                <a:spcPts val="0"/>
              </a:spcBef>
              <a:spcAft>
                <a:spcPts val="0"/>
              </a:spcAft>
              <a:buNone/>
            </a:pPr>
            <a:r>
              <a:rPr lang="en" sz="700">
                <a:solidFill>
                  <a:srgbClr val="253439"/>
                </a:solidFill>
              </a:rPr>
              <a:t>SELECT REGR_SLOPE(qrtrly_infrate.infrate, wmt_qrtrly_csh_flw.operating_cash_flow) AS `beta_1`, REGR_INTERCEPT(qrtrly_infrate.infrate, wmt_qrtrly_csh_flw.operating_cash_flow) AS `beta_0` FROM qrtrly_infrate, wmt WHERE qrtrly_infrate.`date` = wmt_qrtrly_csh_flw.`date`;</a:t>
            </a:r>
            <a:endParaRPr sz="700">
              <a:solidFill>
                <a:srgbClr val="253439"/>
              </a:solidFill>
            </a:endParaRPr>
          </a:p>
          <a:p>
            <a:pPr indent="0" lvl="0" marL="0" rtl="0" algn="l">
              <a:lnSpc>
                <a:spcPct val="115000"/>
              </a:lnSpc>
              <a:spcBef>
                <a:spcPts val="0"/>
              </a:spcBef>
              <a:spcAft>
                <a:spcPts val="0"/>
              </a:spcAft>
              <a:buNone/>
            </a:pPr>
            <a:r>
              <a:t/>
            </a:r>
            <a:endParaRPr sz="900"/>
          </a:p>
        </p:txBody>
      </p:sp>
      <p:sp>
        <p:nvSpPr>
          <p:cNvPr id="362" name="Google Shape;362;p27"/>
          <p:cNvSpPr/>
          <p:nvPr/>
        </p:nvSpPr>
        <p:spPr>
          <a:xfrm>
            <a:off x="5304000" y="3893875"/>
            <a:ext cx="3364200" cy="296700"/>
          </a:xfrm>
          <a:prstGeom prst="bracketPair">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Operating Cash Flow vs Inflation Rate</a:t>
            </a:r>
            <a:endParaRPr sz="900"/>
          </a:p>
        </p:txBody>
      </p:sp>
      <p:sp>
        <p:nvSpPr>
          <p:cNvPr id="363" name="Google Shape;363;p27"/>
          <p:cNvSpPr/>
          <p:nvPr/>
        </p:nvSpPr>
        <p:spPr>
          <a:xfrm>
            <a:off x="1621047" y="4132612"/>
            <a:ext cx="1597500" cy="2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a:off x="1610410" y="4191312"/>
            <a:ext cx="1597500" cy="2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124725" y="4074775"/>
            <a:ext cx="3771300" cy="975600"/>
          </a:xfrm>
          <a:prstGeom prst="bracePair">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253439"/>
                </a:solidFill>
              </a:rPr>
              <a:t>SELECT REGR_SLOPE(qrtrly_infrate.infrate, wmt_qrtrly_inc_stmt.net_income) AS `beta_1`, REGR_INTERCEPT(qrtrly_infrate.infrate, wmt_qrtrly_inc_stmt.net_income) AS `beta_0` FROM qrtrly_infrate, wmt_qrtrly_inc_stmt WHERE qrtrly_infrate.`date` = wmt_qrtrly_inc_stmt.`date`;</a:t>
            </a:r>
            <a:endParaRPr sz="600"/>
          </a:p>
        </p:txBody>
      </p:sp>
      <p:sp>
        <p:nvSpPr>
          <p:cNvPr id="366" name="Google Shape;366;p27"/>
          <p:cNvSpPr/>
          <p:nvPr/>
        </p:nvSpPr>
        <p:spPr>
          <a:xfrm>
            <a:off x="212775" y="3748425"/>
            <a:ext cx="3595200" cy="296700"/>
          </a:xfrm>
          <a:prstGeom prst="bracketPair">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Net Income vs Inflation Rate</a:t>
            </a:r>
            <a:endParaRPr sz="900"/>
          </a:p>
        </p:txBody>
      </p:sp>
      <p:pic>
        <p:nvPicPr>
          <p:cNvPr descr="Net Income_i = \beta_0 +\beta_1(Inflation Rate_i)+\epsilon_i " id="367" name="Google Shape;367;p27"/>
          <p:cNvPicPr preferRelativeResize="0"/>
          <p:nvPr/>
        </p:nvPicPr>
        <p:blipFill>
          <a:blip r:embed="rId7">
            <a:alphaModFix/>
          </a:blip>
          <a:stretch>
            <a:fillRect/>
          </a:stretch>
        </p:blipFill>
        <p:spPr>
          <a:xfrm>
            <a:off x="684500" y="4134050"/>
            <a:ext cx="2651738" cy="141200"/>
          </a:xfrm>
          <a:prstGeom prst="rect">
            <a:avLst/>
          </a:prstGeom>
          <a:noFill/>
          <a:ln>
            <a:noFill/>
          </a:ln>
        </p:spPr>
      </p:pic>
      <p:pic>
        <p:nvPicPr>
          <p:cNvPr descr="Operating Cash Flow_i = \beta_0 + \beta_1(Inflation Rate_i)+\epsilon_i" id="368" name="Google Shape;368;p27"/>
          <p:cNvPicPr preferRelativeResize="0"/>
          <p:nvPr/>
        </p:nvPicPr>
        <p:blipFill>
          <a:blip r:embed="rId8">
            <a:alphaModFix/>
          </a:blip>
          <a:stretch>
            <a:fillRect/>
          </a:stretch>
        </p:blipFill>
        <p:spPr>
          <a:xfrm>
            <a:off x="5374999" y="4247100"/>
            <a:ext cx="3222193" cy="141200"/>
          </a:xfrm>
          <a:prstGeom prst="rect">
            <a:avLst/>
          </a:prstGeom>
          <a:noFill/>
          <a:ln>
            <a:noFill/>
          </a:ln>
        </p:spPr>
      </p:pic>
      <p:pic>
        <p:nvPicPr>
          <p:cNvPr descr="\hat{\beta_1} = \frac{S_{xy}}{S_{xx}}" id="369" name="Google Shape;369;p27"/>
          <p:cNvPicPr preferRelativeResize="0"/>
          <p:nvPr/>
        </p:nvPicPr>
        <p:blipFill>
          <a:blip r:embed="rId9">
            <a:alphaModFix/>
          </a:blip>
          <a:stretch>
            <a:fillRect/>
          </a:stretch>
        </p:blipFill>
        <p:spPr>
          <a:xfrm>
            <a:off x="13155500" y="1564151"/>
            <a:ext cx="1443500" cy="853654"/>
          </a:xfrm>
          <a:prstGeom prst="rect">
            <a:avLst/>
          </a:prstGeom>
          <a:noFill/>
          <a:ln>
            <a:noFill/>
          </a:ln>
        </p:spPr>
      </p:pic>
      <p:pic>
        <p:nvPicPr>
          <p:cNvPr descr="&#10;S_{xy} = \sum_{i=1}^n(x_i-\bar{x})(y_i-\bar{y})&#10;" id="370" name="Google Shape;370;p27"/>
          <p:cNvPicPr preferRelativeResize="0"/>
          <p:nvPr/>
        </p:nvPicPr>
        <p:blipFill>
          <a:blip r:embed="rId10">
            <a:alphaModFix/>
          </a:blip>
          <a:stretch>
            <a:fillRect/>
          </a:stretch>
        </p:blipFill>
        <p:spPr>
          <a:xfrm>
            <a:off x="10978075" y="1564150"/>
            <a:ext cx="1443499" cy="390700"/>
          </a:xfrm>
          <a:prstGeom prst="rect">
            <a:avLst/>
          </a:prstGeom>
          <a:noFill/>
          <a:ln>
            <a:noFill/>
          </a:ln>
        </p:spPr>
      </p:pic>
      <p:pic>
        <p:nvPicPr>
          <p:cNvPr descr="S_{xx} = \sum_{i=1}^n(x_i-\bar{x})^2" id="371" name="Google Shape;371;p27"/>
          <p:cNvPicPr preferRelativeResize="0"/>
          <p:nvPr/>
        </p:nvPicPr>
        <p:blipFill>
          <a:blip r:embed="rId11">
            <a:alphaModFix/>
          </a:blip>
          <a:stretch>
            <a:fillRect/>
          </a:stretch>
        </p:blipFill>
        <p:spPr>
          <a:xfrm>
            <a:off x="11101250" y="1954850"/>
            <a:ext cx="1471500" cy="536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8"/>
          <p:cNvSpPr txBox="1"/>
          <p:nvPr>
            <p:ph type="title"/>
          </p:nvPr>
        </p:nvSpPr>
        <p:spPr>
          <a:xfrm>
            <a:off x="363750" y="554850"/>
            <a:ext cx="3855900" cy="4033800"/>
          </a:xfrm>
          <a:prstGeom prst="rect">
            <a:avLst/>
          </a:prstGeom>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chemeClr val="accent1"/>
                </a:solidFill>
              </a:rPr>
              <a:t>Discovery</a:t>
            </a:r>
            <a:endParaRPr b="1">
              <a:solidFill>
                <a:schemeClr val="accent1"/>
              </a:solidFill>
            </a:endParaRPr>
          </a:p>
        </p:txBody>
      </p:sp>
      <p:sp>
        <p:nvSpPr>
          <p:cNvPr id="377" name="Google Shape;377;p28"/>
          <p:cNvSpPr txBox="1"/>
          <p:nvPr>
            <p:ph idx="1" type="body"/>
          </p:nvPr>
        </p:nvSpPr>
        <p:spPr>
          <a:xfrm>
            <a:off x="4589025" y="554850"/>
            <a:ext cx="4554900" cy="4033800"/>
          </a:xfrm>
          <a:prstGeom prst="rect">
            <a:avLst/>
          </a:prstGeom>
        </p:spPr>
        <p:txBody>
          <a:bodyPr anchorCtr="0" anchor="ctr" bIns="91425" lIns="91425" spcFirstLastPara="1" rIns="91425" wrap="square" tIns="91425">
            <a:normAutofit fontScale="70000"/>
          </a:bodyPr>
          <a:lstStyle/>
          <a:p>
            <a:pPr indent="-299720" lvl="0" marL="457200" rtl="0" algn="l">
              <a:lnSpc>
                <a:spcPct val="150000"/>
              </a:lnSpc>
              <a:spcBef>
                <a:spcPts val="0"/>
              </a:spcBef>
              <a:spcAft>
                <a:spcPts val="0"/>
              </a:spcAft>
              <a:buClr>
                <a:srgbClr val="000000"/>
              </a:buClr>
              <a:buSzPct val="100000"/>
              <a:buChar char="❖"/>
            </a:pPr>
            <a:r>
              <a:rPr lang="en">
                <a:solidFill>
                  <a:srgbClr val="000000"/>
                </a:solidFill>
              </a:rPr>
              <a:t>Walmart has a lower volatility in its stock prices as compared to one of its closest competitors</a:t>
            </a:r>
            <a:endParaRPr>
              <a:solidFill>
                <a:srgbClr val="000000"/>
              </a:solidFill>
            </a:endParaRPr>
          </a:p>
          <a:p>
            <a:pPr indent="-299720" lvl="0" marL="457200" rtl="0" algn="l">
              <a:lnSpc>
                <a:spcPct val="150000"/>
              </a:lnSpc>
              <a:spcBef>
                <a:spcPts val="0"/>
              </a:spcBef>
              <a:spcAft>
                <a:spcPts val="0"/>
              </a:spcAft>
              <a:buClr>
                <a:srgbClr val="000000"/>
              </a:buClr>
              <a:buSzPct val="100000"/>
              <a:buChar char="❖"/>
            </a:pPr>
            <a:r>
              <a:rPr lang="en">
                <a:solidFill>
                  <a:srgbClr val="000000"/>
                </a:solidFill>
              </a:rPr>
              <a:t>VaR 95% &amp; 99% is 3.07% and 4.33%</a:t>
            </a:r>
            <a:endParaRPr>
              <a:solidFill>
                <a:srgbClr val="000000"/>
              </a:solidFill>
            </a:endParaRPr>
          </a:p>
          <a:p>
            <a:pPr indent="-299720" lvl="0" marL="457200" rtl="0" algn="l">
              <a:lnSpc>
                <a:spcPct val="150000"/>
              </a:lnSpc>
              <a:spcBef>
                <a:spcPts val="0"/>
              </a:spcBef>
              <a:spcAft>
                <a:spcPts val="0"/>
              </a:spcAft>
              <a:buClr>
                <a:srgbClr val="000000"/>
              </a:buClr>
              <a:buSzPct val="100000"/>
              <a:buChar char="❖"/>
            </a:pPr>
            <a:r>
              <a:rPr lang="en">
                <a:solidFill>
                  <a:srgbClr val="000000"/>
                </a:solidFill>
              </a:rPr>
              <a:t>Historic </a:t>
            </a:r>
            <a:r>
              <a:rPr lang="en">
                <a:solidFill>
                  <a:srgbClr val="000000"/>
                </a:solidFill>
              </a:rPr>
              <a:t>dividend</a:t>
            </a:r>
            <a:r>
              <a:rPr lang="en">
                <a:solidFill>
                  <a:srgbClr val="000000"/>
                </a:solidFill>
              </a:rPr>
              <a:t> yield has hovered below 1% for 50 years</a:t>
            </a:r>
            <a:endParaRPr>
              <a:solidFill>
                <a:srgbClr val="000000"/>
              </a:solidFill>
            </a:endParaRPr>
          </a:p>
          <a:p>
            <a:pPr indent="-277494" lvl="1" marL="914400" rtl="0" algn="l">
              <a:lnSpc>
                <a:spcPct val="150000"/>
              </a:lnSpc>
              <a:spcBef>
                <a:spcPts val="0"/>
              </a:spcBef>
              <a:spcAft>
                <a:spcPts val="0"/>
              </a:spcAft>
              <a:buClr>
                <a:srgbClr val="616161"/>
              </a:buClr>
              <a:buSzPct val="78571"/>
              <a:buChar char="➢"/>
            </a:pPr>
            <a:r>
              <a:rPr lang="en">
                <a:solidFill>
                  <a:srgbClr val="616161"/>
                </a:solidFill>
              </a:rPr>
              <a:t>Current dividend yields have been above the 50 year average for 15 years.</a:t>
            </a:r>
            <a:endParaRPr>
              <a:solidFill>
                <a:srgbClr val="616161"/>
              </a:solidFill>
            </a:endParaRPr>
          </a:p>
          <a:p>
            <a:pPr indent="-299720" lvl="0" marL="457200" rtl="0" algn="l">
              <a:lnSpc>
                <a:spcPct val="150000"/>
              </a:lnSpc>
              <a:spcBef>
                <a:spcPts val="0"/>
              </a:spcBef>
              <a:spcAft>
                <a:spcPts val="0"/>
              </a:spcAft>
              <a:buClr>
                <a:srgbClr val="000000"/>
              </a:buClr>
              <a:buSzPct val="100000"/>
              <a:buChar char="❖"/>
            </a:pPr>
            <a:r>
              <a:rPr lang="en">
                <a:solidFill>
                  <a:srgbClr val="000000"/>
                </a:solidFill>
              </a:rPr>
              <a:t>D/E ratio hovers around 0.5 and is currently below the average for Walmart.</a:t>
            </a:r>
            <a:endParaRPr>
              <a:solidFill>
                <a:srgbClr val="000000"/>
              </a:solidFill>
            </a:endParaRPr>
          </a:p>
          <a:p>
            <a:pPr indent="-299720" lvl="0" marL="457200" rtl="0" algn="l">
              <a:lnSpc>
                <a:spcPct val="150000"/>
              </a:lnSpc>
              <a:spcBef>
                <a:spcPts val="0"/>
              </a:spcBef>
              <a:spcAft>
                <a:spcPts val="0"/>
              </a:spcAft>
              <a:buClr>
                <a:srgbClr val="000000"/>
              </a:buClr>
              <a:buSzPct val="100000"/>
              <a:buChar char="❖"/>
            </a:pPr>
            <a:r>
              <a:rPr lang="en">
                <a:solidFill>
                  <a:srgbClr val="000000"/>
                </a:solidFill>
              </a:rPr>
              <a:t>Price vs. D/E ratio </a:t>
            </a:r>
            <a:endParaRPr>
              <a:solidFill>
                <a:srgbClr val="000000"/>
              </a:solidFill>
            </a:endParaRPr>
          </a:p>
          <a:p>
            <a:pPr indent="-277494" lvl="1" marL="914400" rtl="0" algn="l">
              <a:lnSpc>
                <a:spcPct val="150000"/>
              </a:lnSpc>
              <a:spcBef>
                <a:spcPts val="0"/>
              </a:spcBef>
              <a:spcAft>
                <a:spcPts val="0"/>
              </a:spcAft>
              <a:buClr>
                <a:srgbClr val="616161"/>
              </a:buClr>
              <a:buSzPct val="78571"/>
              <a:buChar char="➢"/>
            </a:pPr>
            <a:r>
              <a:rPr lang="en">
                <a:solidFill>
                  <a:srgbClr val="616161"/>
                </a:solidFill>
              </a:rPr>
              <a:t>For every unit increase in D/E ratio price decreases by $5.69.</a:t>
            </a:r>
            <a:endParaRPr>
              <a:solidFill>
                <a:srgbClr val="616161"/>
              </a:solidFill>
            </a:endParaRPr>
          </a:p>
          <a:p>
            <a:pPr indent="-299720" lvl="0" marL="457200" rtl="0" algn="l">
              <a:lnSpc>
                <a:spcPct val="150000"/>
              </a:lnSpc>
              <a:spcBef>
                <a:spcPts val="0"/>
              </a:spcBef>
              <a:spcAft>
                <a:spcPts val="0"/>
              </a:spcAft>
              <a:buClr>
                <a:srgbClr val="000000"/>
              </a:buClr>
              <a:buSzPct val="100000"/>
              <a:buChar char="❖"/>
            </a:pPr>
            <a:r>
              <a:rPr lang="en">
                <a:solidFill>
                  <a:srgbClr val="000000"/>
                </a:solidFill>
              </a:rPr>
              <a:t>Net Income vs. Inflation</a:t>
            </a:r>
            <a:endParaRPr>
              <a:solidFill>
                <a:srgbClr val="000000"/>
              </a:solidFill>
            </a:endParaRPr>
          </a:p>
          <a:p>
            <a:pPr indent="-277494" lvl="1" marL="914400" rtl="0" algn="l">
              <a:lnSpc>
                <a:spcPct val="150000"/>
              </a:lnSpc>
              <a:spcBef>
                <a:spcPts val="0"/>
              </a:spcBef>
              <a:spcAft>
                <a:spcPts val="0"/>
              </a:spcAft>
              <a:buClr>
                <a:srgbClr val="616161"/>
              </a:buClr>
              <a:buSzPct val="78571"/>
              <a:buChar char="➢"/>
            </a:pPr>
            <a:r>
              <a:rPr lang="en">
                <a:solidFill>
                  <a:srgbClr val="616161"/>
                </a:solidFill>
              </a:rPr>
              <a:t>For every 1% increase in Inflation income decreases by  $65.3 million.</a:t>
            </a:r>
            <a:endParaRPr>
              <a:solidFill>
                <a:srgbClr val="616161"/>
              </a:solidFill>
            </a:endParaRPr>
          </a:p>
          <a:p>
            <a:pPr indent="-299720" lvl="0" marL="457200" rtl="0" algn="l">
              <a:lnSpc>
                <a:spcPct val="150000"/>
              </a:lnSpc>
              <a:spcBef>
                <a:spcPts val="0"/>
              </a:spcBef>
              <a:spcAft>
                <a:spcPts val="0"/>
              </a:spcAft>
              <a:buClr>
                <a:srgbClr val="000000"/>
              </a:buClr>
              <a:buSzPct val="100000"/>
              <a:buChar char="❖"/>
            </a:pPr>
            <a:r>
              <a:rPr lang="en">
                <a:solidFill>
                  <a:srgbClr val="000000"/>
                </a:solidFill>
              </a:rPr>
              <a:t>Operating Cash Flow vs. Inflation</a:t>
            </a:r>
            <a:endParaRPr>
              <a:solidFill>
                <a:srgbClr val="000000"/>
              </a:solidFill>
            </a:endParaRPr>
          </a:p>
          <a:p>
            <a:pPr indent="-277494" lvl="1" marL="914400" rtl="0" algn="l">
              <a:lnSpc>
                <a:spcPct val="150000"/>
              </a:lnSpc>
              <a:spcBef>
                <a:spcPts val="0"/>
              </a:spcBef>
              <a:spcAft>
                <a:spcPts val="0"/>
              </a:spcAft>
              <a:buClr>
                <a:srgbClr val="616161"/>
              </a:buClr>
              <a:buSzPct val="78571"/>
              <a:buChar char="➢"/>
            </a:pPr>
            <a:r>
              <a:rPr lang="en">
                <a:solidFill>
                  <a:srgbClr val="616161"/>
                </a:solidFill>
              </a:rPr>
              <a:t>For every 1% increase in Inflation operating cash </a:t>
            </a:r>
            <a:r>
              <a:rPr lang="en">
                <a:solidFill>
                  <a:srgbClr val="616161"/>
                </a:solidFill>
              </a:rPr>
              <a:t>flow decreases by $54.9 million.</a:t>
            </a:r>
            <a:endParaRPr>
              <a:solidFill>
                <a:srgbClr val="616161"/>
              </a:solidFill>
            </a:endParaRPr>
          </a:p>
        </p:txBody>
      </p:sp>
      <p:sp>
        <p:nvSpPr>
          <p:cNvPr id="378" name="Google Shape;378;p28"/>
          <p:cNvSpPr/>
          <p:nvPr/>
        </p:nvSpPr>
        <p:spPr>
          <a:xfrm>
            <a:off x="5400" y="-100"/>
            <a:ext cx="4583700" cy="5143500"/>
          </a:xfrm>
          <a:prstGeom prst="rect">
            <a:avLst/>
          </a:prstGeom>
          <a:noFill/>
          <a:ln cap="flat" cmpd="sng" w="9525">
            <a:solidFill>
              <a:schemeClr val="accent1"/>
            </a:solidFill>
            <a:prstDash val="solid"/>
            <a:round/>
            <a:headEnd len="sm" w="sm" type="none"/>
            <a:tailEnd len="sm" w="sm" type="none"/>
          </a:ln>
          <a:effectLst>
            <a:outerShdw blurRad="10858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382" name="Shape 382"/>
        <p:cNvGrpSpPr/>
        <p:nvPr/>
      </p:nvGrpSpPr>
      <p:grpSpPr>
        <a:xfrm>
          <a:off x="0" y="0"/>
          <a:ext cx="0" cy="0"/>
          <a:chOff x="0" y="0"/>
          <a:chExt cx="0" cy="0"/>
        </a:xfrm>
      </p:grpSpPr>
      <p:sp>
        <p:nvSpPr>
          <p:cNvPr id="383" name="Google Shape;383;p29"/>
          <p:cNvSpPr txBox="1"/>
          <p:nvPr>
            <p:ph type="title"/>
          </p:nvPr>
        </p:nvSpPr>
        <p:spPr>
          <a:xfrm>
            <a:off x="348300" y="428200"/>
            <a:ext cx="2351400" cy="439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accent1"/>
                </a:solidFill>
              </a:rPr>
              <a:t>Impact on Business</a:t>
            </a:r>
            <a:endParaRPr>
              <a:solidFill>
                <a:schemeClr val="accent1"/>
              </a:solidFill>
            </a:endParaRPr>
          </a:p>
        </p:txBody>
      </p:sp>
      <p:sp>
        <p:nvSpPr>
          <p:cNvPr id="384" name="Google Shape;384;p29"/>
          <p:cNvSpPr/>
          <p:nvPr/>
        </p:nvSpPr>
        <p:spPr>
          <a:xfrm>
            <a:off x="5500" y="-2975"/>
            <a:ext cx="3048000" cy="5143500"/>
          </a:xfrm>
          <a:prstGeom prst="rect">
            <a:avLst/>
          </a:prstGeom>
          <a:no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9"/>
          <p:cNvSpPr txBox="1"/>
          <p:nvPr>
            <p:ph idx="1" type="body"/>
          </p:nvPr>
        </p:nvSpPr>
        <p:spPr>
          <a:xfrm>
            <a:off x="3991875" y="662100"/>
            <a:ext cx="4554900" cy="4033800"/>
          </a:xfrm>
          <a:prstGeom prst="rect">
            <a:avLst/>
          </a:prstGeom>
        </p:spPr>
        <p:txBody>
          <a:bodyPr anchorCtr="0" anchor="t" bIns="91425" lIns="91425" spcFirstLastPara="1" rIns="91425" wrap="square" tIns="91425">
            <a:normAutofit fontScale="92500" lnSpcReduction="10000"/>
          </a:bodyPr>
          <a:lstStyle/>
          <a:p>
            <a:pPr indent="-310832" lvl="0" marL="457200" rtl="0" algn="l">
              <a:lnSpc>
                <a:spcPct val="150000"/>
              </a:lnSpc>
              <a:spcBef>
                <a:spcPts val="0"/>
              </a:spcBef>
              <a:spcAft>
                <a:spcPts val="0"/>
              </a:spcAft>
              <a:buClr>
                <a:srgbClr val="000000"/>
              </a:buClr>
              <a:buSzPct val="100000"/>
              <a:buChar char="❖"/>
            </a:pPr>
            <a:r>
              <a:rPr lang="en">
                <a:solidFill>
                  <a:srgbClr val="616161"/>
                </a:solidFill>
              </a:rPr>
              <a:t>Key Points</a:t>
            </a:r>
            <a:endParaRPr>
              <a:solidFill>
                <a:srgbClr val="616161"/>
              </a:solidFill>
            </a:endParaRPr>
          </a:p>
          <a:p>
            <a:pPr indent="-299085" lvl="1" marL="914400" rtl="0" algn="l">
              <a:lnSpc>
                <a:spcPct val="150000"/>
              </a:lnSpc>
              <a:spcBef>
                <a:spcPts val="0"/>
              </a:spcBef>
              <a:spcAft>
                <a:spcPts val="0"/>
              </a:spcAft>
              <a:buClr>
                <a:srgbClr val="616161"/>
              </a:buClr>
              <a:buSzPct val="100000"/>
              <a:buChar char="➢"/>
            </a:pPr>
            <a:r>
              <a:rPr lang="en">
                <a:solidFill>
                  <a:srgbClr val="616161"/>
                </a:solidFill>
              </a:rPr>
              <a:t>Steady stock price growth(market cap) reflects a healthy company</a:t>
            </a:r>
            <a:endParaRPr>
              <a:solidFill>
                <a:srgbClr val="616161"/>
              </a:solidFill>
            </a:endParaRPr>
          </a:p>
          <a:p>
            <a:pPr indent="-299085" lvl="1" marL="914400" rtl="0" algn="l">
              <a:lnSpc>
                <a:spcPct val="150000"/>
              </a:lnSpc>
              <a:spcBef>
                <a:spcPts val="0"/>
              </a:spcBef>
              <a:spcAft>
                <a:spcPts val="0"/>
              </a:spcAft>
              <a:buClr>
                <a:srgbClr val="616161"/>
              </a:buClr>
              <a:buSzPct val="100000"/>
              <a:buChar char="➢"/>
            </a:pPr>
            <a:r>
              <a:rPr lang="en">
                <a:solidFill>
                  <a:srgbClr val="616161"/>
                </a:solidFill>
              </a:rPr>
              <a:t>Low dividend yields over a 50 year period reduce the attraction of value stocks like Walmart.</a:t>
            </a:r>
            <a:endParaRPr>
              <a:solidFill>
                <a:srgbClr val="616161"/>
              </a:solidFill>
            </a:endParaRPr>
          </a:p>
          <a:p>
            <a:pPr indent="-299085" lvl="1" marL="914400" rtl="0" algn="l">
              <a:lnSpc>
                <a:spcPct val="150000"/>
              </a:lnSpc>
              <a:spcBef>
                <a:spcPts val="0"/>
              </a:spcBef>
              <a:spcAft>
                <a:spcPts val="0"/>
              </a:spcAft>
              <a:buClr>
                <a:srgbClr val="616161"/>
              </a:buClr>
              <a:buSzPct val="100000"/>
              <a:buChar char="➢"/>
            </a:pPr>
            <a:r>
              <a:rPr lang="en">
                <a:solidFill>
                  <a:srgbClr val="616161"/>
                </a:solidFill>
              </a:rPr>
              <a:t>Non-fluctuating D/E ratio implies strong capital structuring requirements to prevent overleveraging.</a:t>
            </a:r>
            <a:endParaRPr>
              <a:solidFill>
                <a:srgbClr val="616161"/>
              </a:solidFill>
            </a:endParaRPr>
          </a:p>
          <a:p>
            <a:pPr indent="-299085" lvl="2" marL="1371600" rtl="0" algn="l">
              <a:lnSpc>
                <a:spcPct val="150000"/>
              </a:lnSpc>
              <a:spcBef>
                <a:spcPts val="0"/>
              </a:spcBef>
              <a:spcAft>
                <a:spcPts val="0"/>
              </a:spcAft>
              <a:buClr>
                <a:srgbClr val="616161"/>
              </a:buClr>
              <a:buSzPct val="100000"/>
              <a:buChar char="■"/>
            </a:pPr>
            <a:r>
              <a:rPr lang="en">
                <a:solidFill>
                  <a:srgbClr val="616161"/>
                </a:solidFill>
              </a:rPr>
              <a:t>The Price-D/E ratio regression show that increasing the level of leverage would hurt public perceptions of the companies value.</a:t>
            </a:r>
            <a:endParaRPr>
              <a:solidFill>
                <a:srgbClr val="616161"/>
              </a:solidFill>
            </a:endParaRPr>
          </a:p>
          <a:p>
            <a:pPr indent="-299085" lvl="1" marL="914400" rtl="0" algn="l">
              <a:lnSpc>
                <a:spcPct val="150000"/>
              </a:lnSpc>
              <a:spcBef>
                <a:spcPts val="0"/>
              </a:spcBef>
              <a:spcAft>
                <a:spcPts val="0"/>
              </a:spcAft>
              <a:buClr>
                <a:srgbClr val="616161"/>
              </a:buClr>
              <a:buSzPct val="100000"/>
              <a:buChar char="➢"/>
            </a:pPr>
            <a:r>
              <a:rPr lang="en">
                <a:solidFill>
                  <a:srgbClr val="616161"/>
                </a:solidFill>
              </a:rPr>
              <a:t>Current fears with inflation:</a:t>
            </a:r>
            <a:endParaRPr>
              <a:solidFill>
                <a:srgbClr val="616161"/>
              </a:solidFill>
            </a:endParaRPr>
          </a:p>
          <a:p>
            <a:pPr indent="-299085" lvl="2" marL="1371600" rtl="0" algn="l">
              <a:lnSpc>
                <a:spcPct val="150000"/>
              </a:lnSpc>
              <a:spcBef>
                <a:spcPts val="0"/>
              </a:spcBef>
              <a:spcAft>
                <a:spcPts val="0"/>
              </a:spcAft>
              <a:buClr>
                <a:srgbClr val="616161"/>
              </a:buClr>
              <a:buSzPct val="100000"/>
              <a:buChar char="■"/>
            </a:pPr>
            <a:r>
              <a:rPr lang="en">
                <a:solidFill>
                  <a:srgbClr val="616161"/>
                </a:solidFill>
              </a:rPr>
              <a:t>The last 2 regressions show that income and cash flows respond very negatively to increases in inflation.</a:t>
            </a:r>
            <a:endParaRPr>
              <a:solidFill>
                <a:srgbClr val="616161"/>
              </a:solidFill>
            </a:endParaRPr>
          </a:p>
          <a:p>
            <a:pPr indent="-299085" lvl="2" marL="1371600" rtl="0" algn="l">
              <a:lnSpc>
                <a:spcPct val="150000"/>
              </a:lnSpc>
              <a:spcBef>
                <a:spcPts val="0"/>
              </a:spcBef>
              <a:spcAft>
                <a:spcPts val="0"/>
              </a:spcAft>
              <a:buClr>
                <a:srgbClr val="616161"/>
              </a:buClr>
              <a:buSzPct val="100000"/>
              <a:buChar char="■"/>
            </a:pPr>
            <a:r>
              <a:rPr lang="en">
                <a:solidFill>
                  <a:srgbClr val="616161"/>
                </a:solidFill>
              </a:rPr>
              <a:t>For income, it seems that after ≈3.5% inflation the income of Walmart drops sharply.   </a:t>
            </a:r>
            <a:endParaRPr>
              <a:solidFill>
                <a:srgbClr val="61616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0"/>
          <p:cNvSpPr txBox="1"/>
          <p:nvPr>
            <p:ph type="title"/>
          </p:nvPr>
        </p:nvSpPr>
        <p:spPr>
          <a:xfrm>
            <a:off x="0" y="554850"/>
            <a:ext cx="4625400" cy="4033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3300">
                <a:solidFill>
                  <a:schemeClr val="accent1"/>
                </a:solidFill>
              </a:rPr>
              <a:t>Recommendations</a:t>
            </a:r>
            <a:endParaRPr b="1" sz="3300">
              <a:solidFill>
                <a:schemeClr val="accent1"/>
              </a:solidFill>
            </a:endParaRPr>
          </a:p>
        </p:txBody>
      </p:sp>
      <p:sp>
        <p:nvSpPr>
          <p:cNvPr id="391" name="Google Shape;391;p30"/>
          <p:cNvSpPr txBox="1"/>
          <p:nvPr>
            <p:ph idx="1" type="body"/>
          </p:nvPr>
        </p:nvSpPr>
        <p:spPr>
          <a:xfrm>
            <a:off x="4947374" y="554850"/>
            <a:ext cx="3855900" cy="4033800"/>
          </a:xfrm>
          <a:prstGeom prst="rect">
            <a:avLst/>
          </a:prstGeom>
        </p:spPr>
        <p:txBody>
          <a:bodyPr anchorCtr="0" anchor="ctr" bIns="91425" lIns="91425" spcFirstLastPara="1" rIns="91425" wrap="square" tIns="91425">
            <a:normAutofit fontScale="92500"/>
          </a:bodyPr>
          <a:lstStyle/>
          <a:p>
            <a:pPr indent="0" lvl="0" marL="0" rtl="0" algn="l">
              <a:lnSpc>
                <a:spcPct val="200000"/>
              </a:lnSpc>
              <a:spcBef>
                <a:spcPts val="0"/>
              </a:spcBef>
              <a:spcAft>
                <a:spcPts val="1600"/>
              </a:spcAft>
              <a:buNone/>
            </a:pPr>
            <a:r>
              <a:rPr lang="en">
                <a:solidFill>
                  <a:srgbClr val="000000"/>
                </a:solidFill>
              </a:rPr>
              <a:t>If prevailing trends of inflation continue, Walmart may need to abandon their strict capital structuring controls in order to maintain a level of  Net Income and Operating Cash Flow. However, </a:t>
            </a:r>
            <a:r>
              <a:rPr lang="en">
                <a:solidFill>
                  <a:srgbClr val="000000"/>
                </a:solidFill>
              </a:rPr>
              <a:t>this may cause a panic among equity investors as stock prices will likely fall as a result.  Walmart should prepare for a lower income period if inflation numbers reach 3%+.</a:t>
            </a:r>
            <a:endParaRPr>
              <a:solidFill>
                <a:srgbClr val="000000"/>
              </a:solidFill>
            </a:endParaRPr>
          </a:p>
        </p:txBody>
      </p:sp>
      <p:sp>
        <p:nvSpPr>
          <p:cNvPr id="392" name="Google Shape;392;p30"/>
          <p:cNvSpPr/>
          <p:nvPr/>
        </p:nvSpPr>
        <p:spPr>
          <a:xfrm>
            <a:off x="0" y="-25"/>
            <a:ext cx="4580700" cy="5143500"/>
          </a:xfrm>
          <a:prstGeom prst="rect">
            <a:avLst/>
          </a:prstGeom>
          <a:no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1"/>
          <p:cNvSpPr txBox="1"/>
          <p:nvPr>
            <p:ph type="title"/>
          </p:nvPr>
        </p:nvSpPr>
        <p:spPr>
          <a:xfrm>
            <a:off x="1128750" y="716525"/>
            <a:ext cx="6886500" cy="1412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Code Demonstration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2"/>
          <p:cNvSpPr txBox="1"/>
          <p:nvPr>
            <p:ph type="title"/>
          </p:nvPr>
        </p:nvSpPr>
        <p:spPr>
          <a:xfrm>
            <a:off x="1128750" y="318475"/>
            <a:ext cx="6886500" cy="939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1155CC"/>
                </a:solidFill>
              </a:rPr>
              <a:t>Apache Spark Application</a:t>
            </a:r>
            <a:endParaRPr>
              <a:solidFill>
                <a:srgbClr val="1155CC"/>
              </a:solidFill>
            </a:endParaRPr>
          </a:p>
        </p:txBody>
      </p:sp>
      <p:pic>
        <p:nvPicPr>
          <p:cNvPr id="403" name="Google Shape;403;p32"/>
          <p:cNvPicPr preferRelativeResize="0"/>
          <p:nvPr/>
        </p:nvPicPr>
        <p:blipFill>
          <a:blip r:embed="rId3">
            <a:alphaModFix/>
          </a:blip>
          <a:stretch>
            <a:fillRect/>
          </a:stretch>
        </p:blipFill>
        <p:spPr>
          <a:xfrm>
            <a:off x="1241000" y="1489500"/>
            <a:ext cx="6662001" cy="3120500"/>
          </a:xfrm>
          <a:prstGeom prst="rect">
            <a:avLst/>
          </a:prstGeom>
          <a:noFill/>
          <a:ln>
            <a:noFill/>
          </a:ln>
        </p:spPr>
      </p:pic>
      <p:sp>
        <p:nvSpPr>
          <p:cNvPr id="404" name="Google Shape;404;p32"/>
          <p:cNvSpPr txBox="1"/>
          <p:nvPr>
            <p:ph idx="1" type="body"/>
          </p:nvPr>
        </p:nvSpPr>
        <p:spPr>
          <a:xfrm>
            <a:off x="4410750" y="1390155"/>
            <a:ext cx="7277700" cy="12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2E1"/>
                </a:solidFill>
              </a:rPr>
              <a:t>How to enter application: $./start.sh</a:t>
            </a:r>
            <a:endParaRPr>
              <a:solidFill>
                <a:srgbClr val="FFF2E1"/>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3"/>
          <p:cNvSpPr txBox="1"/>
          <p:nvPr>
            <p:ph idx="1" type="body"/>
          </p:nvPr>
        </p:nvSpPr>
        <p:spPr>
          <a:xfrm>
            <a:off x="1128750" y="2225463"/>
            <a:ext cx="6886500" cy="2197200"/>
          </a:xfrm>
          <a:prstGeom prst="rect">
            <a:avLst/>
          </a:prstGeom>
        </p:spPr>
        <p:txBody>
          <a:bodyPr anchorCtr="0" anchor="t" bIns="91425" lIns="91425" spcFirstLastPara="1" rIns="91425" wrap="square" tIns="91425">
            <a:normAutofit/>
          </a:bodyPr>
          <a:lstStyle/>
          <a:p>
            <a:pPr indent="0" lvl="0" marL="0" rtl="0" algn="ctr">
              <a:spcBef>
                <a:spcPts val="0"/>
              </a:spcBef>
              <a:spcAft>
                <a:spcPts val="1600"/>
              </a:spcAft>
              <a:buNone/>
            </a:pPr>
            <a:r>
              <a:t/>
            </a:r>
            <a:endParaRPr/>
          </a:p>
        </p:txBody>
      </p:sp>
      <p:sp>
        <p:nvSpPr>
          <p:cNvPr id="410" name="Google Shape;410;p33"/>
          <p:cNvSpPr txBox="1"/>
          <p:nvPr/>
        </p:nvSpPr>
        <p:spPr>
          <a:xfrm>
            <a:off x="1320450" y="935175"/>
            <a:ext cx="57795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scala&gt; wmt.printSchema</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root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 date: date (nullable = true)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 open: double (nullable = true)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 high: double (nullable = true)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 low: double (nullable = true)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 close: double (nullable = true)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 adj_close: double (nullable = true)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 volume: double (nullable = true)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scala&gt; HiveHandler.</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VaR         dividendOver50      highestVolatility   ratioOverYears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betaValue   dividendOverYears   ratioBeyondLimits   standardDeviation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Example: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Var stock = DF</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HiveHandler.VaR(stoc</a:t>
            </a:r>
            <a:r>
              <a:rPr lang="en">
                <a:latin typeface="Lato"/>
                <a:ea typeface="Lato"/>
                <a:cs typeface="Lato"/>
                <a:sym typeface="Lato"/>
              </a:rPr>
              <a:t>k): returns a new dataframe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411" name="Google Shape;411;p33"/>
          <p:cNvSpPr txBox="1"/>
          <p:nvPr>
            <p:ph type="title"/>
          </p:nvPr>
        </p:nvSpPr>
        <p:spPr>
          <a:xfrm>
            <a:off x="1128750" y="417050"/>
            <a:ext cx="6886500" cy="657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rgbClr val="1155CC"/>
                </a:solidFill>
              </a:rPr>
              <a:t>Schema</a:t>
            </a:r>
            <a:endParaRPr>
              <a:solidFill>
                <a:srgbClr val="1155CC"/>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4"/>
          <p:cNvSpPr txBox="1"/>
          <p:nvPr>
            <p:ph type="title"/>
          </p:nvPr>
        </p:nvSpPr>
        <p:spPr>
          <a:xfrm>
            <a:off x="1267775" y="-427225"/>
            <a:ext cx="6886500" cy="1412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 Demonstration</a:t>
            </a:r>
            <a:endParaRPr/>
          </a:p>
        </p:txBody>
      </p:sp>
      <p:sp>
        <p:nvSpPr>
          <p:cNvPr id="417" name="Google Shape;417;p34"/>
          <p:cNvSpPr txBox="1"/>
          <p:nvPr>
            <p:ph idx="1" type="body"/>
          </p:nvPr>
        </p:nvSpPr>
        <p:spPr>
          <a:xfrm>
            <a:off x="1128750" y="2225463"/>
            <a:ext cx="6886500" cy="2197200"/>
          </a:xfrm>
          <a:prstGeom prst="rect">
            <a:avLst/>
          </a:prstGeom>
        </p:spPr>
        <p:txBody>
          <a:bodyPr anchorCtr="0" anchor="t" bIns="91425" lIns="91425" spcFirstLastPara="1" rIns="91425" wrap="square" tIns="91425">
            <a:normAutofit/>
          </a:bodyPr>
          <a:lstStyle/>
          <a:p>
            <a:pPr indent="0" lvl="0" marL="0" rtl="0" algn="ctr">
              <a:spcBef>
                <a:spcPts val="0"/>
              </a:spcBef>
              <a:spcAft>
                <a:spcPts val="1600"/>
              </a:spcAft>
              <a:buNone/>
            </a:pPr>
            <a:r>
              <a:t/>
            </a:r>
            <a:endParaRPr/>
          </a:p>
        </p:txBody>
      </p:sp>
      <p:pic>
        <p:nvPicPr>
          <p:cNvPr id="418" name="Google Shape;418;p34"/>
          <p:cNvPicPr preferRelativeResize="0"/>
          <p:nvPr/>
        </p:nvPicPr>
        <p:blipFill>
          <a:blip r:embed="rId3">
            <a:alphaModFix/>
          </a:blip>
          <a:stretch>
            <a:fillRect/>
          </a:stretch>
        </p:blipFill>
        <p:spPr>
          <a:xfrm>
            <a:off x="669875" y="984875"/>
            <a:ext cx="8082300" cy="3452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12162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latin typeface="Merriweather"/>
                <a:ea typeface="Merriweather"/>
                <a:cs typeface="Merriweather"/>
                <a:sym typeface="Merriweather"/>
              </a:rPr>
              <a:t>Team Introduction</a:t>
            </a:r>
            <a:endParaRPr b="1">
              <a:solidFill>
                <a:srgbClr val="1155CC"/>
              </a:solidFill>
              <a:latin typeface="Merriweather"/>
              <a:ea typeface="Merriweather"/>
              <a:cs typeface="Merriweather"/>
              <a:sym typeface="Merriweather"/>
            </a:endParaRPr>
          </a:p>
        </p:txBody>
      </p:sp>
      <p:pic>
        <p:nvPicPr>
          <p:cNvPr id="162" name="Google Shape;162;p17"/>
          <p:cNvPicPr preferRelativeResize="0"/>
          <p:nvPr/>
        </p:nvPicPr>
        <p:blipFill rotWithShape="1">
          <a:blip r:embed="rId4">
            <a:alphaModFix/>
          </a:blip>
          <a:srcRect b="-13999" l="-4310" r="4310" t="14000"/>
          <a:stretch/>
        </p:blipFill>
        <p:spPr>
          <a:xfrm>
            <a:off x="3216563" y="3062100"/>
            <a:ext cx="2296213" cy="1809500"/>
          </a:xfrm>
          <a:prstGeom prst="rect">
            <a:avLst/>
          </a:prstGeom>
          <a:noFill/>
          <a:ln>
            <a:noFill/>
          </a:ln>
        </p:spPr>
      </p:pic>
      <p:sp>
        <p:nvSpPr>
          <p:cNvPr id="163" name="Google Shape;163;p17"/>
          <p:cNvSpPr txBox="1"/>
          <p:nvPr/>
        </p:nvSpPr>
        <p:spPr>
          <a:xfrm>
            <a:off x="3455475" y="4528500"/>
            <a:ext cx="21072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rgbClr val="253439"/>
                </a:solidFill>
                <a:latin typeface="Lato"/>
                <a:ea typeface="Lato"/>
                <a:cs typeface="Lato"/>
                <a:sym typeface="Lato"/>
              </a:rPr>
              <a:t>Scrum Master</a:t>
            </a:r>
            <a:r>
              <a:rPr lang="en" sz="1300">
                <a:solidFill>
                  <a:srgbClr val="253439"/>
                </a:solidFill>
                <a:latin typeface="Lato"/>
                <a:ea typeface="Lato"/>
                <a:cs typeface="Lato"/>
                <a:sym typeface="Lato"/>
              </a:rPr>
              <a:t>:          Garrett Jones</a:t>
            </a:r>
            <a:endParaRPr>
              <a:latin typeface="Lato"/>
              <a:ea typeface="Lato"/>
              <a:cs typeface="Lato"/>
              <a:sym typeface="Lato"/>
            </a:endParaRPr>
          </a:p>
        </p:txBody>
      </p:sp>
      <p:pic>
        <p:nvPicPr>
          <p:cNvPr id="164" name="Google Shape;164;p17"/>
          <p:cNvPicPr preferRelativeResize="0"/>
          <p:nvPr/>
        </p:nvPicPr>
        <p:blipFill>
          <a:blip r:embed="rId5">
            <a:alphaModFix/>
          </a:blip>
          <a:stretch>
            <a:fillRect/>
          </a:stretch>
        </p:blipFill>
        <p:spPr>
          <a:xfrm>
            <a:off x="239150" y="2877638"/>
            <a:ext cx="2107250" cy="1699424"/>
          </a:xfrm>
          <a:prstGeom prst="rect">
            <a:avLst/>
          </a:prstGeom>
          <a:noFill/>
          <a:ln>
            <a:noFill/>
          </a:ln>
        </p:spPr>
      </p:pic>
      <p:pic>
        <p:nvPicPr>
          <p:cNvPr id="165" name="Google Shape;165;p17"/>
          <p:cNvPicPr preferRelativeResize="0"/>
          <p:nvPr/>
        </p:nvPicPr>
        <p:blipFill>
          <a:blip r:embed="rId6">
            <a:alphaModFix/>
          </a:blip>
          <a:stretch>
            <a:fillRect/>
          </a:stretch>
        </p:blipFill>
        <p:spPr>
          <a:xfrm>
            <a:off x="5279025" y="952725"/>
            <a:ext cx="2059699" cy="1449075"/>
          </a:xfrm>
          <a:prstGeom prst="rect">
            <a:avLst/>
          </a:prstGeom>
          <a:noFill/>
          <a:ln>
            <a:noFill/>
          </a:ln>
        </p:spPr>
      </p:pic>
      <p:sp>
        <p:nvSpPr>
          <p:cNvPr id="166" name="Google Shape;166;p17"/>
          <p:cNvSpPr txBox="1"/>
          <p:nvPr/>
        </p:nvSpPr>
        <p:spPr>
          <a:xfrm>
            <a:off x="367125" y="4528500"/>
            <a:ext cx="21072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rgbClr val="253439"/>
                </a:solidFill>
                <a:latin typeface="Lato"/>
                <a:ea typeface="Lato"/>
                <a:cs typeface="Lato"/>
                <a:sym typeface="Lato"/>
              </a:rPr>
              <a:t>Domain Expert</a:t>
            </a:r>
            <a:r>
              <a:rPr lang="en" sz="1300">
                <a:solidFill>
                  <a:srgbClr val="274E13"/>
                </a:solidFill>
                <a:latin typeface="Lato"/>
                <a:ea typeface="Lato"/>
                <a:cs typeface="Lato"/>
                <a:sym typeface="Lato"/>
              </a:rPr>
              <a:t>:                   </a:t>
            </a:r>
            <a:r>
              <a:rPr lang="en" sz="1300">
                <a:solidFill>
                  <a:srgbClr val="1D3C45"/>
                </a:solidFill>
                <a:latin typeface="Lato"/>
                <a:ea typeface="Lato"/>
                <a:cs typeface="Lato"/>
                <a:sym typeface="Lato"/>
              </a:rPr>
              <a:t>Ed Osmulski</a:t>
            </a:r>
            <a:endParaRPr>
              <a:solidFill>
                <a:srgbClr val="1D3C45"/>
              </a:solidFill>
              <a:latin typeface="Lato"/>
              <a:ea typeface="Lato"/>
              <a:cs typeface="Lato"/>
              <a:sym typeface="Lato"/>
            </a:endParaRPr>
          </a:p>
        </p:txBody>
      </p:sp>
      <p:sp>
        <p:nvSpPr>
          <p:cNvPr id="167" name="Google Shape;167;p17"/>
          <p:cNvSpPr txBox="1"/>
          <p:nvPr/>
        </p:nvSpPr>
        <p:spPr>
          <a:xfrm>
            <a:off x="5279025" y="2401800"/>
            <a:ext cx="21072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rgbClr val="253439"/>
                </a:solidFill>
                <a:latin typeface="Lato"/>
                <a:ea typeface="Lato"/>
                <a:cs typeface="Lato"/>
                <a:sym typeface="Lato"/>
              </a:rPr>
              <a:t>Design Lead</a:t>
            </a:r>
            <a:r>
              <a:rPr lang="en" sz="1300">
                <a:solidFill>
                  <a:srgbClr val="253439"/>
                </a:solidFill>
                <a:latin typeface="Lato"/>
                <a:ea typeface="Lato"/>
                <a:cs typeface="Lato"/>
                <a:sym typeface="Lato"/>
              </a:rPr>
              <a:t>:    </a:t>
            </a:r>
            <a:r>
              <a:rPr lang="en" sz="1300">
                <a:solidFill>
                  <a:srgbClr val="1D3C45"/>
                </a:solidFill>
                <a:latin typeface="Lato"/>
                <a:ea typeface="Lato"/>
                <a:cs typeface="Lato"/>
                <a:sym typeface="Lato"/>
              </a:rPr>
              <a:t>Mohammad Aydin</a:t>
            </a:r>
            <a:r>
              <a:rPr lang="en" sz="1300">
                <a:solidFill>
                  <a:srgbClr val="274E13"/>
                </a:solidFill>
                <a:latin typeface="Lato"/>
                <a:ea typeface="Lato"/>
                <a:cs typeface="Lato"/>
                <a:sym typeface="Lato"/>
              </a:rPr>
              <a:t> </a:t>
            </a:r>
            <a:endParaRPr>
              <a:latin typeface="Lato"/>
              <a:ea typeface="Lato"/>
              <a:cs typeface="Lato"/>
              <a:sym typeface="Lato"/>
            </a:endParaRPr>
          </a:p>
        </p:txBody>
      </p:sp>
      <p:pic>
        <p:nvPicPr>
          <p:cNvPr id="168" name="Google Shape;168;p17"/>
          <p:cNvPicPr preferRelativeResize="0"/>
          <p:nvPr/>
        </p:nvPicPr>
        <p:blipFill>
          <a:blip r:embed="rId7">
            <a:alphaModFix/>
          </a:blip>
          <a:stretch>
            <a:fillRect/>
          </a:stretch>
        </p:blipFill>
        <p:spPr>
          <a:xfrm>
            <a:off x="1438825" y="1029000"/>
            <a:ext cx="1951276" cy="1372800"/>
          </a:xfrm>
          <a:prstGeom prst="rect">
            <a:avLst/>
          </a:prstGeom>
          <a:noFill/>
          <a:ln>
            <a:noFill/>
          </a:ln>
        </p:spPr>
      </p:pic>
      <p:sp>
        <p:nvSpPr>
          <p:cNvPr id="169" name="Google Shape;169;p17"/>
          <p:cNvSpPr txBox="1"/>
          <p:nvPr/>
        </p:nvSpPr>
        <p:spPr>
          <a:xfrm>
            <a:off x="1438825" y="2401800"/>
            <a:ext cx="2248800" cy="384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200"/>
              </a:spcAft>
              <a:buNone/>
            </a:pPr>
            <a:r>
              <a:rPr b="1" lang="en" sz="1300">
                <a:solidFill>
                  <a:srgbClr val="253439"/>
                </a:solidFill>
                <a:latin typeface="Lato"/>
                <a:ea typeface="Lato"/>
                <a:cs typeface="Lato"/>
                <a:sym typeface="Lato"/>
              </a:rPr>
              <a:t>Systems Tech</a:t>
            </a:r>
            <a:r>
              <a:rPr lang="en" sz="1300">
                <a:solidFill>
                  <a:srgbClr val="253439"/>
                </a:solidFill>
                <a:latin typeface="Lato"/>
                <a:ea typeface="Lato"/>
                <a:cs typeface="Lato"/>
                <a:sym typeface="Lato"/>
              </a:rPr>
              <a:t>: </a:t>
            </a:r>
            <a:r>
              <a:rPr lang="en" sz="1300">
                <a:solidFill>
                  <a:srgbClr val="1D3C45"/>
                </a:solidFill>
                <a:latin typeface="Lato"/>
                <a:ea typeface="Lato"/>
                <a:cs typeface="Lato"/>
                <a:sym typeface="Lato"/>
              </a:rPr>
              <a:t>Andre Xie </a:t>
            </a:r>
            <a:r>
              <a:rPr lang="en" sz="1300">
                <a:solidFill>
                  <a:srgbClr val="274E13"/>
                </a:solidFill>
                <a:latin typeface="Lato"/>
                <a:ea typeface="Lato"/>
                <a:cs typeface="Lato"/>
                <a:sym typeface="Lato"/>
              </a:rPr>
              <a:t>                     </a:t>
            </a:r>
            <a:endParaRPr>
              <a:latin typeface="Lato"/>
              <a:ea typeface="Lato"/>
              <a:cs typeface="Lato"/>
              <a:sym typeface="Lato"/>
            </a:endParaRPr>
          </a:p>
        </p:txBody>
      </p:sp>
      <p:pic>
        <p:nvPicPr>
          <p:cNvPr id="170" name="Google Shape;170;p17"/>
          <p:cNvPicPr preferRelativeResize="0"/>
          <p:nvPr/>
        </p:nvPicPr>
        <p:blipFill>
          <a:blip r:embed="rId8">
            <a:alphaModFix/>
          </a:blip>
          <a:stretch>
            <a:fillRect/>
          </a:stretch>
        </p:blipFill>
        <p:spPr>
          <a:xfrm>
            <a:off x="6543800" y="3016800"/>
            <a:ext cx="2186549" cy="1560251"/>
          </a:xfrm>
          <a:prstGeom prst="rect">
            <a:avLst/>
          </a:prstGeom>
          <a:noFill/>
          <a:ln>
            <a:noFill/>
          </a:ln>
        </p:spPr>
      </p:pic>
      <p:sp>
        <p:nvSpPr>
          <p:cNvPr id="171" name="Google Shape;171;p17"/>
          <p:cNvSpPr txBox="1"/>
          <p:nvPr/>
        </p:nvSpPr>
        <p:spPr>
          <a:xfrm>
            <a:off x="6509775" y="4645000"/>
            <a:ext cx="218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1D3C45"/>
                </a:solidFill>
                <a:latin typeface="Lato"/>
                <a:ea typeface="Lato"/>
                <a:cs typeface="Lato"/>
                <a:sym typeface="Lato"/>
              </a:rPr>
              <a:t>Developer</a:t>
            </a:r>
            <a:r>
              <a:rPr lang="en">
                <a:solidFill>
                  <a:srgbClr val="1D3C45"/>
                </a:solidFill>
                <a:latin typeface="Lato"/>
                <a:ea typeface="Lato"/>
                <a:cs typeface="Lato"/>
                <a:sym typeface="Lato"/>
              </a:rPr>
              <a:t>: Max Landa</a:t>
            </a:r>
            <a:endParaRPr>
              <a:solidFill>
                <a:srgbClr val="1D3C45"/>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5"/>
          <p:cNvSpPr txBox="1"/>
          <p:nvPr>
            <p:ph type="title"/>
          </p:nvPr>
        </p:nvSpPr>
        <p:spPr>
          <a:xfrm>
            <a:off x="1128750" y="394200"/>
            <a:ext cx="6886500" cy="1412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000000"/>
                </a:solidFill>
              </a:rPr>
              <a:t>Closing Statements</a:t>
            </a:r>
            <a:endParaRPr>
              <a:solidFill>
                <a:srgbClr val="000000"/>
              </a:solidFill>
            </a:endParaRPr>
          </a:p>
        </p:txBody>
      </p:sp>
      <p:sp>
        <p:nvSpPr>
          <p:cNvPr id="424" name="Google Shape;424;p35"/>
          <p:cNvSpPr txBox="1"/>
          <p:nvPr>
            <p:ph idx="1" type="body"/>
          </p:nvPr>
        </p:nvSpPr>
        <p:spPr>
          <a:xfrm>
            <a:off x="1128750" y="2225463"/>
            <a:ext cx="6886500" cy="2197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000000"/>
                </a:solidFill>
              </a:rPr>
              <a:t>Questions?</a:t>
            </a:r>
            <a:endParaRPr>
              <a:solidFill>
                <a:srgbClr val="000000"/>
              </a:solidFill>
            </a:endParaRPr>
          </a:p>
          <a:p>
            <a:pPr indent="0" lvl="0" marL="0" rtl="0" algn="ctr">
              <a:spcBef>
                <a:spcPts val="1600"/>
              </a:spcBef>
              <a:spcAft>
                <a:spcPts val="1600"/>
              </a:spcAft>
              <a:buNone/>
            </a:pPr>
            <a:r>
              <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title"/>
          </p:nvPr>
        </p:nvSpPr>
        <p:spPr>
          <a:xfrm>
            <a:off x="9927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1155CC"/>
                </a:solidFill>
              </a:rPr>
              <a:t>Development Method</a:t>
            </a:r>
            <a:endParaRPr>
              <a:solidFill>
                <a:srgbClr val="1155CC"/>
              </a:solidFill>
            </a:endParaRPr>
          </a:p>
        </p:txBody>
      </p:sp>
      <p:pic>
        <p:nvPicPr>
          <p:cNvPr id="177" name="Google Shape;177;p18"/>
          <p:cNvPicPr preferRelativeResize="0"/>
          <p:nvPr/>
        </p:nvPicPr>
        <p:blipFill>
          <a:blip r:embed="rId4">
            <a:alphaModFix/>
          </a:blip>
          <a:stretch>
            <a:fillRect/>
          </a:stretch>
        </p:blipFill>
        <p:spPr>
          <a:xfrm>
            <a:off x="2331250" y="1307850"/>
            <a:ext cx="4432351" cy="2736701"/>
          </a:xfrm>
          <a:prstGeom prst="rect">
            <a:avLst/>
          </a:prstGeom>
          <a:noFill/>
          <a:ln>
            <a:noFill/>
          </a:ln>
        </p:spPr>
      </p:pic>
      <p:sp>
        <p:nvSpPr>
          <p:cNvPr id="178" name="Google Shape;178;p18"/>
          <p:cNvSpPr/>
          <p:nvPr/>
        </p:nvSpPr>
        <p:spPr>
          <a:xfrm>
            <a:off x="5947875" y="169950"/>
            <a:ext cx="2809800" cy="974400"/>
          </a:xfrm>
          <a:prstGeom prst="wedgeRoundRectCallout">
            <a:avLst>
              <a:gd fmla="val -36694" name="adj1"/>
              <a:gd fmla="val 69756" name="adj2"/>
              <a:gd fmla="val 0" name="adj3"/>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txBox="1"/>
          <p:nvPr/>
        </p:nvSpPr>
        <p:spPr>
          <a:xfrm>
            <a:off x="6191475" y="169950"/>
            <a:ext cx="2322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Planning</a:t>
            </a:r>
            <a:r>
              <a:rPr lang="en">
                <a:solidFill>
                  <a:schemeClr val="lt1"/>
                </a:solidFill>
                <a:latin typeface="Lato"/>
                <a:ea typeface="Lato"/>
                <a:cs typeface="Lato"/>
                <a:sym typeface="Lato"/>
              </a:rPr>
              <a:t>:is to define what can be delivered in the sprint and how can that be achieved.</a:t>
            </a:r>
            <a:endParaRPr>
              <a:solidFill>
                <a:schemeClr val="lt1"/>
              </a:solidFill>
              <a:latin typeface="Lato"/>
              <a:ea typeface="Lato"/>
              <a:cs typeface="Lato"/>
              <a:sym typeface="Lato"/>
            </a:endParaRPr>
          </a:p>
        </p:txBody>
      </p:sp>
      <p:sp>
        <p:nvSpPr>
          <p:cNvPr id="180" name="Google Shape;180;p18"/>
          <p:cNvSpPr/>
          <p:nvPr/>
        </p:nvSpPr>
        <p:spPr>
          <a:xfrm>
            <a:off x="6191475" y="4135750"/>
            <a:ext cx="2322600" cy="849600"/>
          </a:xfrm>
          <a:prstGeom prst="wedgeRoundRectCallout">
            <a:avLst>
              <a:gd fmla="val -25367" name="adj1"/>
              <a:gd fmla="val -72734" name="adj2"/>
              <a:gd fmla="val 0" name="adj3"/>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txBox="1"/>
          <p:nvPr/>
        </p:nvSpPr>
        <p:spPr>
          <a:xfrm>
            <a:off x="6191475" y="4252750"/>
            <a:ext cx="259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2E1"/>
                </a:solidFill>
                <a:latin typeface="Lato"/>
                <a:ea typeface="Lato"/>
                <a:cs typeface="Lato"/>
                <a:sym typeface="Lato"/>
              </a:rPr>
              <a:t>Daily Scrum</a:t>
            </a:r>
            <a:r>
              <a:rPr lang="en">
                <a:solidFill>
                  <a:srgbClr val="FFF2E1"/>
                </a:solidFill>
                <a:latin typeface="Lato"/>
                <a:ea typeface="Lato"/>
                <a:cs typeface="Lato"/>
                <a:sym typeface="Lato"/>
              </a:rPr>
              <a:t>:is an internal meeting for the scrum team</a:t>
            </a:r>
            <a:endParaRPr>
              <a:solidFill>
                <a:srgbClr val="FFF2E1"/>
              </a:solidFill>
              <a:latin typeface="Lato"/>
              <a:ea typeface="Lato"/>
              <a:cs typeface="Lato"/>
              <a:sym typeface="Lato"/>
            </a:endParaRPr>
          </a:p>
        </p:txBody>
      </p:sp>
      <p:sp>
        <p:nvSpPr>
          <p:cNvPr id="182" name="Google Shape;182;p18"/>
          <p:cNvSpPr/>
          <p:nvPr/>
        </p:nvSpPr>
        <p:spPr>
          <a:xfrm>
            <a:off x="736450" y="4103050"/>
            <a:ext cx="2877600" cy="831300"/>
          </a:xfrm>
          <a:prstGeom prst="wedgeRoundRectCallout">
            <a:avLst>
              <a:gd fmla="val 35827" name="adj1"/>
              <a:gd fmla="val -66576" name="adj2"/>
              <a:gd fmla="val 0" name="adj3"/>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8"/>
          <p:cNvSpPr txBox="1"/>
          <p:nvPr/>
        </p:nvSpPr>
        <p:spPr>
          <a:xfrm>
            <a:off x="992700" y="4144900"/>
            <a:ext cx="2877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Sprint Review</a:t>
            </a:r>
            <a:r>
              <a:rPr lang="en">
                <a:solidFill>
                  <a:schemeClr val="lt1"/>
                </a:solidFill>
                <a:latin typeface="Lato"/>
                <a:ea typeface="Lato"/>
                <a:cs typeface="Lato"/>
                <a:sym typeface="Lato"/>
              </a:rPr>
              <a:t>: to inspect the outcome of the sprint and determine future adaptation</a:t>
            </a:r>
            <a:endParaRPr>
              <a:solidFill>
                <a:schemeClr val="lt1"/>
              </a:solidFill>
              <a:latin typeface="Lato"/>
              <a:ea typeface="Lato"/>
              <a:cs typeface="Lato"/>
              <a:sym typeface="Lato"/>
            </a:endParaRPr>
          </a:p>
        </p:txBody>
      </p:sp>
      <p:sp>
        <p:nvSpPr>
          <p:cNvPr id="184" name="Google Shape;184;p18"/>
          <p:cNvSpPr/>
          <p:nvPr/>
        </p:nvSpPr>
        <p:spPr>
          <a:xfrm>
            <a:off x="430525" y="1835350"/>
            <a:ext cx="2401800" cy="1639200"/>
          </a:xfrm>
          <a:prstGeom prst="wedgeRoundRectCallout">
            <a:avLst>
              <a:gd fmla="val 61669" name="adj1"/>
              <a:gd fmla="val -31667" name="adj2"/>
              <a:gd fmla="val 0" name="adj3"/>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txBox="1"/>
          <p:nvPr/>
        </p:nvSpPr>
        <p:spPr>
          <a:xfrm>
            <a:off x="651450" y="1880675"/>
            <a:ext cx="21300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a:solidFill>
                  <a:schemeClr val="lt1"/>
                </a:solidFill>
                <a:latin typeface="Lato"/>
                <a:ea typeface="Lato"/>
                <a:cs typeface="Lato"/>
                <a:sym typeface="Lato"/>
              </a:rPr>
              <a:t>Sprint retrospective</a:t>
            </a:r>
            <a:r>
              <a:rPr lang="en">
                <a:solidFill>
                  <a:schemeClr val="lt1"/>
                </a:solidFill>
                <a:latin typeface="Lato"/>
                <a:ea typeface="Lato"/>
                <a:cs typeface="Lato"/>
                <a:sym typeface="Lato"/>
              </a:rPr>
              <a:t>: is a meeting to discuss what went well during the previous sprint cycle and what can be improved for the next sprint.</a:t>
            </a:r>
            <a:endParaRPr sz="1700">
              <a:solidFill>
                <a:schemeClr val="lt1"/>
              </a:solidFill>
              <a:latin typeface="Lato"/>
              <a:ea typeface="Lato"/>
              <a:cs typeface="Lato"/>
              <a:sym typeface="Lato"/>
            </a:endParaRPr>
          </a:p>
        </p:txBody>
      </p:sp>
      <p:sp>
        <p:nvSpPr>
          <p:cNvPr id="186" name="Google Shape;186;p18"/>
          <p:cNvSpPr/>
          <p:nvPr/>
        </p:nvSpPr>
        <p:spPr>
          <a:xfrm>
            <a:off x="6910875" y="1473175"/>
            <a:ext cx="1846800" cy="2310600"/>
          </a:xfrm>
          <a:prstGeom prst="roundRect">
            <a:avLst>
              <a:gd fmla="val 16667" name="adj"/>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900">
                <a:solidFill>
                  <a:schemeClr val="lt1"/>
                </a:solidFill>
                <a:latin typeface="Lato"/>
                <a:ea typeface="Lato"/>
                <a:cs typeface="Lato"/>
                <a:sym typeface="Lato"/>
              </a:rPr>
              <a:t>Project tracking tools:</a:t>
            </a:r>
            <a:endParaRPr b="1" sz="900">
              <a:solidFill>
                <a:schemeClr val="lt1"/>
              </a:solidFill>
              <a:latin typeface="Lato"/>
              <a:ea typeface="Lato"/>
              <a:cs typeface="Lato"/>
              <a:sym typeface="Lato"/>
            </a:endParaRPr>
          </a:p>
          <a:p>
            <a:pPr indent="0" lvl="0" marL="0" rtl="0" algn="l">
              <a:lnSpc>
                <a:spcPct val="115000"/>
              </a:lnSpc>
              <a:spcBef>
                <a:spcPts val="1200"/>
              </a:spcBef>
              <a:spcAft>
                <a:spcPts val="0"/>
              </a:spcAft>
              <a:buNone/>
            </a:pPr>
            <a:r>
              <a:rPr b="1" lang="en" sz="900">
                <a:solidFill>
                  <a:schemeClr val="lt1"/>
                </a:solidFill>
                <a:latin typeface="Lato"/>
                <a:ea typeface="Lato"/>
                <a:cs typeface="Lato"/>
                <a:sym typeface="Lato"/>
              </a:rPr>
              <a:t>            </a:t>
            </a:r>
            <a:r>
              <a:rPr lang="en" sz="1800">
                <a:solidFill>
                  <a:schemeClr val="lt1"/>
                </a:solidFill>
                <a:latin typeface="Lato"/>
                <a:ea typeface="Lato"/>
                <a:cs typeface="Lato"/>
                <a:sym typeface="Lato"/>
              </a:rPr>
              <a:t> Linear                              </a:t>
            </a:r>
            <a:endParaRPr sz="700">
              <a:solidFill>
                <a:schemeClr val="lt1"/>
              </a:solidFill>
              <a:latin typeface="Lato"/>
              <a:ea typeface="Lato"/>
              <a:cs typeface="Lato"/>
              <a:sym typeface="Lato"/>
            </a:endParaRPr>
          </a:p>
          <a:p>
            <a:pPr indent="0" lvl="0" marL="0" rtl="0" algn="l">
              <a:lnSpc>
                <a:spcPct val="115000"/>
              </a:lnSpc>
              <a:spcBef>
                <a:spcPts val="1200"/>
              </a:spcBef>
              <a:spcAft>
                <a:spcPts val="0"/>
              </a:spcAft>
              <a:buNone/>
            </a:pPr>
            <a:r>
              <a:rPr lang="en" sz="1000">
                <a:solidFill>
                  <a:schemeClr val="lt1"/>
                </a:solidFill>
                <a:latin typeface="Lato"/>
                <a:ea typeface="Lato"/>
                <a:cs typeface="Lato"/>
                <a:sym typeface="Lato"/>
              </a:rPr>
              <a:t>-similar to </a:t>
            </a:r>
            <a:r>
              <a:rPr b="1" lang="en" sz="1000">
                <a:solidFill>
                  <a:schemeClr val="lt1"/>
                </a:solidFill>
                <a:latin typeface="Lato"/>
                <a:ea typeface="Lato"/>
                <a:cs typeface="Lato"/>
                <a:sym typeface="Lato"/>
              </a:rPr>
              <a:t>Jira </a:t>
            </a:r>
            <a:endParaRPr b="1" sz="1000">
              <a:solidFill>
                <a:schemeClr val="lt1"/>
              </a:solidFill>
              <a:latin typeface="Lato"/>
              <a:ea typeface="Lato"/>
              <a:cs typeface="Lato"/>
              <a:sym typeface="Lato"/>
            </a:endParaRPr>
          </a:p>
          <a:p>
            <a:pPr indent="0" lvl="0" marL="0" rtl="0" algn="l">
              <a:lnSpc>
                <a:spcPct val="115000"/>
              </a:lnSpc>
              <a:spcBef>
                <a:spcPts val="1200"/>
              </a:spcBef>
              <a:spcAft>
                <a:spcPts val="0"/>
              </a:spcAft>
              <a:buNone/>
            </a:pPr>
            <a:r>
              <a:rPr lang="en" sz="1000">
                <a:solidFill>
                  <a:schemeClr val="lt1"/>
                </a:solidFill>
                <a:latin typeface="Lato"/>
                <a:ea typeface="Lato"/>
                <a:cs typeface="Lato"/>
                <a:sym typeface="Lato"/>
              </a:rPr>
              <a:t>-provides task assignment and bug tracking</a:t>
            </a:r>
            <a:endParaRPr sz="1000">
              <a:solidFill>
                <a:schemeClr val="lt1"/>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1155CC"/>
                </a:solidFill>
              </a:rPr>
              <a:t>Techstack</a:t>
            </a:r>
            <a:endParaRPr>
              <a:solidFill>
                <a:srgbClr val="1155CC"/>
              </a:solidFill>
            </a:endParaRPr>
          </a:p>
        </p:txBody>
      </p:sp>
      <p:pic>
        <p:nvPicPr>
          <p:cNvPr id="192" name="Google Shape;192;p19"/>
          <p:cNvPicPr preferRelativeResize="0"/>
          <p:nvPr/>
        </p:nvPicPr>
        <p:blipFill>
          <a:blip r:embed="rId4">
            <a:alphaModFix/>
          </a:blip>
          <a:stretch>
            <a:fillRect/>
          </a:stretch>
        </p:blipFill>
        <p:spPr>
          <a:xfrm>
            <a:off x="4758600" y="1563725"/>
            <a:ext cx="4347076" cy="3047799"/>
          </a:xfrm>
          <a:prstGeom prst="rect">
            <a:avLst/>
          </a:prstGeom>
          <a:noFill/>
          <a:ln>
            <a:noFill/>
          </a:ln>
        </p:spPr>
      </p:pic>
      <p:pic>
        <p:nvPicPr>
          <p:cNvPr id="193" name="Google Shape;193;p19"/>
          <p:cNvPicPr preferRelativeResize="0"/>
          <p:nvPr/>
        </p:nvPicPr>
        <p:blipFill>
          <a:blip r:embed="rId5">
            <a:alphaModFix/>
          </a:blip>
          <a:stretch>
            <a:fillRect/>
          </a:stretch>
        </p:blipFill>
        <p:spPr>
          <a:xfrm>
            <a:off x="79300" y="2571750"/>
            <a:ext cx="1450150" cy="1031775"/>
          </a:xfrm>
          <a:prstGeom prst="rect">
            <a:avLst/>
          </a:prstGeom>
          <a:noFill/>
          <a:ln>
            <a:noFill/>
          </a:ln>
        </p:spPr>
      </p:pic>
      <p:pic>
        <p:nvPicPr>
          <p:cNvPr id="194" name="Google Shape;194;p19"/>
          <p:cNvPicPr preferRelativeResize="0"/>
          <p:nvPr/>
        </p:nvPicPr>
        <p:blipFill>
          <a:blip r:embed="rId6">
            <a:alphaModFix/>
          </a:blip>
          <a:stretch>
            <a:fillRect/>
          </a:stretch>
        </p:blipFill>
        <p:spPr>
          <a:xfrm>
            <a:off x="79300" y="1448726"/>
            <a:ext cx="1450150" cy="967324"/>
          </a:xfrm>
          <a:prstGeom prst="rect">
            <a:avLst/>
          </a:prstGeom>
          <a:noFill/>
          <a:ln>
            <a:noFill/>
          </a:ln>
        </p:spPr>
      </p:pic>
      <p:pic>
        <p:nvPicPr>
          <p:cNvPr id="195" name="Google Shape;195;p19"/>
          <p:cNvPicPr preferRelativeResize="0"/>
          <p:nvPr/>
        </p:nvPicPr>
        <p:blipFill rotWithShape="1">
          <a:blip r:embed="rId7">
            <a:alphaModFix/>
          </a:blip>
          <a:srcRect b="0" l="0" r="0" t="-18511"/>
          <a:stretch/>
        </p:blipFill>
        <p:spPr>
          <a:xfrm>
            <a:off x="79300" y="3524225"/>
            <a:ext cx="1450150" cy="1222750"/>
          </a:xfrm>
          <a:prstGeom prst="rect">
            <a:avLst/>
          </a:prstGeom>
          <a:noFill/>
          <a:ln>
            <a:noFill/>
          </a:ln>
        </p:spPr>
      </p:pic>
      <p:sp>
        <p:nvSpPr>
          <p:cNvPr id="196" name="Google Shape;196;p19"/>
          <p:cNvSpPr/>
          <p:nvPr/>
        </p:nvSpPr>
        <p:spPr>
          <a:xfrm>
            <a:off x="1665400" y="1448725"/>
            <a:ext cx="3053700" cy="967200"/>
          </a:xfrm>
          <a:prstGeom prst="flowChartDelay">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a:off x="1704900" y="2604025"/>
            <a:ext cx="3014100" cy="967200"/>
          </a:xfrm>
          <a:prstGeom prst="flowChartDelay">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
          <p:cNvSpPr/>
          <p:nvPr/>
        </p:nvSpPr>
        <p:spPr>
          <a:xfrm>
            <a:off x="1704900" y="3759325"/>
            <a:ext cx="3053700" cy="967200"/>
          </a:xfrm>
          <a:prstGeom prst="flowChartDelay">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
          <p:cNvSpPr txBox="1"/>
          <p:nvPr/>
        </p:nvSpPr>
        <p:spPr>
          <a:xfrm>
            <a:off x="1665400" y="2625925"/>
            <a:ext cx="2571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Lato"/>
                <a:ea typeface="Lato"/>
                <a:cs typeface="Lato"/>
                <a:sym typeface="Lato"/>
              </a:rPr>
              <a:t>Apache Hive </a:t>
            </a:r>
            <a:r>
              <a:rPr lang="en" sz="1200">
                <a:solidFill>
                  <a:schemeClr val="lt1"/>
                </a:solidFill>
                <a:latin typeface="Lato"/>
                <a:ea typeface="Lato"/>
                <a:cs typeface="Lato"/>
                <a:sym typeface="Lato"/>
              </a:rPr>
              <a:t>is an open-source data warehouse software for reading, writing and managing large data set files.</a:t>
            </a:r>
            <a:endParaRPr sz="1000">
              <a:solidFill>
                <a:schemeClr val="lt1"/>
              </a:solidFill>
              <a:latin typeface="Lato"/>
              <a:ea typeface="Lato"/>
              <a:cs typeface="Lato"/>
              <a:sym typeface="Lato"/>
            </a:endParaRPr>
          </a:p>
        </p:txBody>
      </p:sp>
      <p:sp>
        <p:nvSpPr>
          <p:cNvPr id="200" name="Google Shape;200;p19"/>
          <p:cNvSpPr txBox="1"/>
          <p:nvPr/>
        </p:nvSpPr>
        <p:spPr>
          <a:xfrm>
            <a:off x="1628175" y="1401838"/>
            <a:ext cx="2861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Lato"/>
                <a:ea typeface="Lato"/>
                <a:cs typeface="Lato"/>
                <a:sym typeface="Lato"/>
              </a:rPr>
              <a:t>Apache Spark</a:t>
            </a:r>
            <a:r>
              <a:rPr lang="en" sz="1100">
                <a:solidFill>
                  <a:schemeClr val="lt1"/>
                </a:solidFill>
                <a:latin typeface="Lato"/>
                <a:ea typeface="Lato"/>
                <a:cs typeface="Lato"/>
                <a:sym typeface="Lato"/>
              </a:rPr>
              <a:t> is an open-source, distributed processing system used for big data workload. Utilizes in-memory caching and optimized query for fast queries against data of any size.</a:t>
            </a:r>
            <a:endParaRPr sz="1100">
              <a:solidFill>
                <a:schemeClr val="lt1"/>
              </a:solidFill>
              <a:latin typeface="Lato"/>
              <a:ea typeface="Lato"/>
              <a:cs typeface="Lato"/>
              <a:sym typeface="Lato"/>
            </a:endParaRPr>
          </a:p>
        </p:txBody>
      </p:sp>
      <p:sp>
        <p:nvSpPr>
          <p:cNvPr id="201" name="Google Shape;201;p19"/>
          <p:cNvSpPr txBox="1"/>
          <p:nvPr/>
        </p:nvSpPr>
        <p:spPr>
          <a:xfrm>
            <a:off x="1704900" y="3781225"/>
            <a:ext cx="2861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Lato"/>
                <a:ea typeface="Lato"/>
                <a:cs typeface="Lato"/>
                <a:sym typeface="Lato"/>
              </a:rPr>
              <a:t>Scala </a:t>
            </a:r>
            <a:r>
              <a:rPr lang="en" sz="1200">
                <a:solidFill>
                  <a:schemeClr val="lt1"/>
                </a:solidFill>
                <a:latin typeface="Lato"/>
                <a:ea typeface="Lato"/>
                <a:cs typeface="Lato"/>
                <a:sym typeface="Lato"/>
              </a:rPr>
              <a:t>is a high-level programming language that combines object-oriented and functional programming in one </a:t>
            </a:r>
            <a:r>
              <a:rPr lang="en" sz="1200">
                <a:solidFill>
                  <a:schemeClr val="lt1"/>
                </a:solidFill>
                <a:latin typeface="Lato"/>
                <a:ea typeface="Lato"/>
                <a:cs typeface="Lato"/>
                <a:sym typeface="Lato"/>
              </a:rPr>
              <a:t>concise language.</a:t>
            </a:r>
            <a:endParaRPr sz="12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0"/>
          <p:cNvSpPr txBox="1"/>
          <p:nvPr>
            <p:ph type="title"/>
          </p:nvPr>
        </p:nvSpPr>
        <p:spPr>
          <a:xfrm>
            <a:off x="1133350" y="4568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1155CC"/>
                </a:solidFill>
              </a:rPr>
              <a:t>Dataset Overview</a:t>
            </a:r>
            <a:endParaRPr>
              <a:solidFill>
                <a:srgbClr val="1155CC"/>
              </a:solidFill>
            </a:endParaRPr>
          </a:p>
        </p:txBody>
      </p:sp>
      <p:sp>
        <p:nvSpPr>
          <p:cNvPr id="207" name="Google Shape;207;p20"/>
          <p:cNvSpPr txBox="1"/>
          <p:nvPr/>
        </p:nvSpPr>
        <p:spPr>
          <a:xfrm>
            <a:off x="4758825" y="4723700"/>
            <a:ext cx="416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Data sources: Yahoo Finance &amp; FRED (St. Louis Federal Reserve Economic Data)</a:t>
            </a:r>
            <a:endParaRPr sz="900">
              <a:latin typeface="Lato"/>
              <a:ea typeface="Lato"/>
              <a:cs typeface="Lato"/>
              <a:sym typeface="Lato"/>
            </a:endParaRPr>
          </a:p>
        </p:txBody>
      </p:sp>
      <p:grpSp>
        <p:nvGrpSpPr>
          <p:cNvPr id="208" name="Google Shape;208;p20"/>
          <p:cNvGrpSpPr/>
          <p:nvPr/>
        </p:nvGrpSpPr>
        <p:grpSpPr>
          <a:xfrm>
            <a:off x="907213" y="3590679"/>
            <a:ext cx="5957975" cy="643500"/>
            <a:chOff x="1593000" y="2322568"/>
            <a:chExt cx="5957975" cy="643500"/>
          </a:xfrm>
        </p:grpSpPr>
        <p:sp>
          <p:nvSpPr>
            <p:cNvPr id="209" name="Google Shape;209;p2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flipH="1">
              <a:off x="2283025" y="2322575"/>
              <a:ext cx="1844400" cy="6426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rot="-5400000">
              <a:off x="3501574" y="1934671"/>
              <a:ext cx="643356" cy="1419149"/>
            </a:xfrm>
            <a:prstGeom prst="flowChartOffpageConnector">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Macroeconomics </a:t>
              </a:r>
              <a:endParaRPr sz="1000">
                <a:solidFill>
                  <a:srgbClr val="FFFFFF"/>
                </a:solidFill>
                <a:latin typeface="Roboto"/>
                <a:ea typeface="Roboto"/>
                <a:cs typeface="Roboto"/>
                <a:sym typeface="Roboto"/>
              </a:endParaRPr>
            </a:p>
          </p:txBody>
        </p:sp>
        <p:sp>
          <p:nvSpPr>
            <p:cNvPr id="213" name="Google Shape;213;p20"/>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p:nvPr/>
          </p:nvSpPr>
          <p:spPr>
            <a:xfrm>
              <a:off x="1593000" y="2322575"/>
              <a:ext cx="690000" cy="642600"/>
            </a:xfrm>
            <a:prstGeom prst="rect">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D966"/>
                  </a:solidFill>
                  <a:latin typeface="Roboto Thin"/>
                  <a:ea typeface="Roboto Thin"/>
                  <a:cs typeface="Roboto Thin"/>
                  <a:sym typeface="Roboto Thin"/>
                </a:rPr>
                <a:t>04</a:t>
              </a:r>
              <a:endParaRPr sz="2600">
                <a:solidFill>
                  <a:srgbClr val="FFD966"/>
                </a:solidFill>
                <a:latin typeface="Roboto Thin"/>
                <a:ea typeface="Roboto Thin"/>
                <a:cs typeface="Roboto Thin"/>
                <a:sym typeface="Roboto Thin"/>
              </a:endParaRPr>
            </a:p>
          </p:txBody>
        </p:sp>
        <p:sp>
          <p:nvSpPr>
            <p:cNvPr id="215" name="Google Shape;215;p2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F1C232"/>
                </a:buClr>
                <a:buSzPts val="800"/>
                <a:buFont typeface="Roboto"/>
                <a:buChar char="●"/>
              </a:pPr>
              <a:r>
                <a:rPr lang="en" sz="800">
                  <a:solidFill>
                    <a:srgbClr val="0C58D3"/>
                  </a:solidFill>
                  <a:latin typeface="Roboto"/>
                  <a:ea typeface="Roboto"/>
                  <a:cs typeface="Roboto"/>
                  <a:sym typeface="Roboto"/>
                </a:rPr>
                <a:t>Inflation Rate Data</a:t>
              </a:r>
              <a:endParaRPr sz="800">
                <a:solidFill>
                  <a:srgbClr val="0C58D3"/>
                </a:solidFill>
                <a:latin typeface="Roboto"/>
                <a:ea typeface="Roboto"/>
                <a:cs typeface="Roboto"/>
                <a:sym typeface="Roboto"/>
              </a:endParaRPr>
            </a:p>
            <a:p>
              <a:pPr indent="-279400" lvl="0" marL="457200" rtl="0" algn="l">
                <a:lnSpc>
                  <a:spcPct val="115000"/>
                </a:lnSpc>
                <a:spcBef>
                  <a:spcPts val="0"/>
                </a:spcBef>
                <a:spcAft>
                  <a:spcPts val="0"/>
                </a:spcAft>
                <a:buClr>
                  <a:srgbClr val="F1C232"/>
                </a:buClr>
                <a:buSzPts val="800"/>
                <a:buFont typeface="Roboto"/>
                <a:buChar char="●"/>
              </a:pPr>
              <a:r>
                <a:rPr lang="en" sz="800">
                  <a:solidFill>
                    <a:srgbClr val="0C58D3"/>
                  </a:solidFill>
                  <a:latin typeface="Roboto"/>
                  <a:ea typeface="Roboto"/>
                  <a:cs typeface="Roboto"/>
                  <a:sym typeface="Roboto"/>
                </a:rPr>
                <a:t>Unemployment Data</a:t>
              </a:r>
              <a:endParaRPr sz="800">
                <a:solidFill>
                  <a:srgbClr val="0C58D3"/>
                </a:solidFill>
                <a:latin typeface="Roboto"/>
                <a:ea typeface="Roboto"/>
                <a:cs typeface="Roboto"/>
                <a:sym typeface="Roboto"/>
              </a:endParaRPr>
            </a:p>
          </p:txBody>
        </p:sp>
      </p:grpSp>
      <p:grpSp>
        <p:nvGrpSpPr>
          <p:cNvPr id="216" name="Google Shape;216;p20"/>
          <p:cNvGrpSpPr/>
          <p:nvPr/>
        </p:nvGrpSpPr>
        <p:grpSpPr>
          <a:xfrm>
            <a:off x="907213" y="2935812"/>
            <a:ext cx="5957975" cy="643500"/>
            <a:chOff x="1593000" y="2322568"/>
            <a:chExt cx="5957975" cy="643500"/>
          </a:xfrm>
        </p:grpSpPr>
        <p:sp>
          <p:nvSpPr>
            <p:cNvPr id="217" name="Google Shape;217;p2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p:nvPr/>
          </p:nvSpPr>
          <p:spPr>
            <a:xfrm flipH="1">
              <a:off x="2283025" y="2322575"/>
              <a:ext cx="1844400" cy="6426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
            <p:cNvSpPr/>
            <p:nvPr/>
          </p:nvSpPr>
          <p:spPr>
            <a:xfrm rot="-5400000">
              <a:off x="3501574" y="1934671"/>
              <a:ext cx="643356" cy="1419149"/>
            </a:xfrm>
            <a:prstGeom prst="flowChartOffpageConnector">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Benchmark comparisons</a:t>
              </a:r>
              <a:endParaRPr sz="1000">
                <a:solidFill>
                  <a:srgbClr val="FFFFFF"/>
                </a:solidFill>
                <a:latin typeface="Roboto"/>
                <a:ea typeface="Roboto"/>
                <a:cs typeface="Roboto"/>
                <a:sym typeface="Roboto"/>
              </a:endParaRPr>
            </a:p>
          </p:txBody>
        </p:sp>
        <p:sp>
          <p:nvSpPr>
            <p:cNvPr id="221" name="Google Shape;221;p20"/>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
            <p:cNvSpPr/>
            <p:nvPr/>
          </p:nvSpPr>
          <p:spPr>
            <a:xfrm>
              <a:off x="1593000" y="2322575"/>
              <a:ext cx="690000" cy="642600"/>
            </a:xfrm>
            <a:prstGeom prst="rect">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D966"/>
                  </a:solidFill>
                  <a:latin typeface="Roboto Thin"/>
                  <a:ea typeface="Roboto Thin"/>
                  <a:cs typeface="Roboto Thin"/>
                  <a:sym typeface="Roboto Thin"/>
                </a:rPr>
                <a:t>03</a:t>
              </a:r>
              <a:endParaRPr sz="2600">
                <a:solidFill>
                  <a:srgbClr val="FFD966"/>
                </a:solidFill>
                <a:latin typeface="Roboto Thin"/>
                <a:ea typeface="Roboto Thin"/>
                <a:cs typeface="Roboto Thin"/>
                <a:sym typeface="Roboto Thin"/>
              </a:endParaRPr>
            </a:p>
          </p:txBody>
        </p:sp>
        <p:sp>
          <p:nvSpPr>
            <p:cNvPr id="223" name="Google Shape;223;p2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F1C232"/>
                </a:buClr>
                <a:buSzPts val="800"/>
                <a:buFont typeface="Roboto"/>
                <a:buChar char="●"/>
              </a:pPr>
              <a:r>
                <a:rPr lang="en" sz="800">
                  <a:solidFill>
                    <a:srgbClr val="0C58D3"/>
                  </a:solidFill>
                  <a:latin typeface="Roboto"/>
                  <a:ea typeface="Roboto"/>
                  <a:cs typeface="Roboto"/>
                  <a:sym typeface="Roboto"/>
                </a:rPr>
                <a:t>Direct </a:t>
              </a:r>
              <a:r>
                <a:rPr lang="en" sz="800">
                  <a:solidFill>
                    <a:srgbClr val="0C58D3"/>
                  </a:solidFill>
                  <a:latin typeface="Roboto"/>
                  <a:ea typeface="Roboto"/>
                  <a:cs typeface="Roboto"/>
                  <a:sym typeface="Roboto"/>
                </a:rPr>
                <a:t>competitor performance stock prices</a:t>
              </a:r>
              <a:endParaRPr sz="800">
                <a:solidFill>
                  <a:srgbClr val="0C58D3"/>
                </a:solidFill>
                <a:latin typeface="Roboto"/>
                <a:ea typeface="Roboto"/>
                <a:cs typeface="Roboto"/>
                <a:sym typeface="Roboto"/>
              </a:endParaRPr>
            </a:p>
          </p:txBody>
        </p:sp>
      </p:grpSp>
      <p:grpSp>
        <p:nvGrpSpPr>
          <p:cNvPr id="224" name="Google Shape;224;p20"/>
          <p:cNvGrpSpPr/>
          <p:nvPr/>
        </p:nvGrpSpPr>
        <p:grpSpPr>
          <a:xfrm>
            <a:off x="907213" y="2280919"/>
            <a:ext cx="5957975" cy="643531"/>
            <a:chOff x="1593000" y="2322568"/>
            <a:chExt cx="5957975" cy="643531"/>
          </a:xfrm>
        </p:grpSpPr>
        <p:sp>
          <p:nvSpPr>
            <p:cNvPr id="225" name="Google Shape;225;p2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
            <p:cNvSpPr/>
            <p:nvPr/>
          </p:nvSpPr>
          <p:spPr>
            <a:xfrm flipH="1">
              <a:off x="2283025" y="2322575"/>
              <a:ext cx="1844400" cy="6426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p:nvPr/>
          </p:nvSpPr>
          <p:spPr>
            <a:xfrm rot="-5400000">
              <a:off x="3501574" y="1934671"/>
              <a:ext cx="643356" cy="1419149"/>
            </a:xfrm>
            <a:prstGeom prst="flowChartOffpageConnector">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Financial Statements(1986-2022)</a:t>
              </a:r>
              <a:endParaRPr sz="1000">
                <a:solidFill>
                  <a:srgbClr val="FFFFFF"/>
                </a:solidFill>
                <a:latin typeface="Roboto"/>
                <a:ea typeface="Roboto"/>
                <a:cs typeface="Roboto"/>
                <a:sym typeface="Roboto"/>
              </a:endParaRPr>
            </a:p>
          </p:txBody>
        </p:sp>
        <p:sp>
          <p:nvSpPr>
            <p:cNvPr id="229" name="Google Shape;229;p20"/>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p:cNvSpPr/>
            <p:nvPr/>
          </p:nvSpPr>
          <p:spPr>
            <a:xfrm>
              <a:off x="1593000" y="2322575"/>
              <a:ext cx="690000" cy="642600"/>
            </a:xfrm>
            <a:prstGeom prst="rect">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D966"/>
                  </a:solidFill>
                  <a:latin typeface="Roboto Thin"/>
                  <a:ea typeface="Roboto Thin"/>
                  <a:cs typeface="Roboto Thin"/>
                  <a:sym typeface="Roboto Thin"/>
                </a:rPr>
                <a:t>02</a:t>
              </a:r>
              <a:endParaRPr sz="2600">
                <a:solidFill>
                  <a:srgbClr val="FFD966"/>
                </a:solidFill>
                <a:latin typeface="Roboto Thin"/>
                <a:ea typeface="Roboto Thin"/>
                <a:cs typeface="Roboto Thin"/>
                <a:sym typeface="Roboto Thin"/>
              </a:endParaRPr>
            </a:p>
          </p:txBody>
        </p:sp>
        <p:sp>
          <p:nvSpPr>
            <p:cNvPr id="231" name="Google Shape;231;p20"/>
            <p:cNvSpPr/>
            <p:nvPr/>
          </p:nvSpPr>
          <p:spPr>
            <a:xfrm>
              <a:off x="4387863" y="2345099"/>
              <a:ext cx="2971200" cy="6210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F1C232"/>
                </a:buClr>
                <a:buSzPts val="800"/>
                <a:buFont typeface="Roboto"/>
                <a:buChar char="●"/>
              </a:pPr>
              <a:r>
                <a:rPr lang="en" sz="800">
                  <a:solidFill>
                    <a:srgbClr val="0C58D3"/>
                  </a:solidFill>
                  <a:latin typeface="Roboto"/>
                  <a:ea typeface="Roboto"/>
                  <a:cs typeface="Roboto"/>
                  <a:sym typeface="Roboto"/>
                </a:rPr>
                <a:t>Tables:</a:t>
              </a:r>
              <a:endParaRPr sz="800">
                <a:solidFill>
                  <a:srgbClr val="0C58D3"/>
                </a:solidFill>
                <a:latin typeface="Roboto"/>
                <a:ea typeface="Roboto"/>
                <a:cs typeface="Roboto"/>
                <a:sym typeface="Roboto"/>
              </a:endParaRPr>
            </a:p>
            <a:p>
              <a:pPr indent="-279400" lvl="1" marL="914400" rtl="0" algn="l">
                <a:lnSpc>
                  <a:spcPct val="115000"/>
                </a:lnSpc>
                <a:spcBef>
                  <a:spcPts val="0"/>
                </a:spcBef>
                <a:spcAft>
                  <a:spcPts val="0"/>
                </a:spcAft>
                <a:buClr>
                  <a:srgbClr val="F1C232"/>
                </a:buClr>
                <a:buSzPts val="800"/>
                <a:buFont typeface="Roboto"/>
                <a:buChar char="○"/>
              </a:pPr>
              <a:r>
                <a:rPr lang="en" sz="800">
                  <a:solidFill>
                    <a:srgbClr val="0C58D3"/>
                  </a:solidFill>
                  <a:latin typeface="Roboto"/>
                  <a:ea typeface="Roboto"/>
                  <a:cs typeface="Roboto"/>
                  <a:sym typeface="Roboto"/>
                </a:rPr>
                <a:t>Balance Sheet(1986-2022)</a:t>
              </a:r>
              <a:endParaRPr sz="800">
                <a:solidFill>
                  <a:srgbClr val="0C58D3"/>
                </a:solidFill>
                <a:latin typeface="Roboto"/>
                <a:ea typeface="Roboto"/>
                <a:cs typeface="Roboto"/>
                <a:sym typeface="Roboto"/>
              </a:endParaRPr>
            </a:p>
            <a:p>
              <a:pPr indent="-279400" lvl="1" marL="914400" rtl="0" algn="l">
                <a:lnSpc>
                  <a:spcPct val="115000"/>
                </a:lnSpc>
                <a:spcBef>
                  <a:spcPts val="0"/>
                </a:spcBef>
                <a:spcAft>
                  <a:spcPts val="0"/>
                </a:spcAft>
                <a:buClr>
                  <a:srgbClr val="F1C232"/>
                </a:buClr>
                <a:buSzPts val="800"/>
                <a:buFont typeface="Roboto"/>
                <a:buChar char="○"/>
              </a:pPr>
              <a:r>
                <a:rPr lang="en" sz="800">
                  <a:solidFill>
                    <a:srgbClr val="0C58D3"/>
                  </a:solidFill>
                  <a:latin typeface="Roboto"/>
                  <a:ea typeface="Roboto"/>
                  <a:cs typeface="Roboto"/>
                  <a:sym typeface="Roboto"/>
                </a:rPr>
                <a:t>Income Statement(1990-2022)</a:t>
              </a:r>
              <a:endParaRPr sz="800">
                <a:solidFill>
                  <a:srgbClr val="0C58D3"/>
                </a:solidFill>
                <a:latin typeface="Roboto"/>
                <a:ea typeface="Roboto"/>
                <a:cs typeface="Roboto"/>
                <a:sym typeface="Roboto"/>
              </a:endParaRPr>
            </a:p>
            <a:p>
              <a:pPr indent="-279400" lvl="1" marL="914400" rtl="0" algn="l">
                <a:lnSpc>
                  <a:spcPct val="115000"/>
                </a:lnSpc>
                <a:spcBef>
                  <a:spcPts val="0"/>
                </a:spcBef>
                <a:spcAft>
                  <a:spcPts val="0"/>
                </a:spcAft>
                <a:buClr>
                  <a:srgbClr val="F1C232"/>
                </a:buClr>
                <a:buSzPts val="800"/>
                <a:buFont typeface="Roboto"/>
                <a:buChar char="○"/>
              </a:pPr>
              <a:r>
                <a:rPr lang="en" sz="800">
                  <a:solidFill>
                    <a:srgbClr val="0C58D3"/>
                  </a:solidFill>
                  <a:latin typeface="Roboto"/>
                  <a:ea typeface="Roboto"/>
                  <a:cs typeface="Roboto"/>
                  <a:sym typeface="Roboto"/>
                </a:rPr>
                <a:t>Cash Flow Statement (1990-2022)</a:t>
              </a:r>
              <a:endParaRPr sz="800">
                <a:solidFill>
                  <a:srgbClr val="0C58D3"/>
                </a:solidFill>
                <a:latin typeface="Roboto"/>
                <a:ea typeface="Roboto"/>
                <a:cs typeface="Roboto"/>
                <a:sym typeface="Roboto"/>
              </a:endParaRPr>
            </a:p>
          </p:txBody>
        </p:sp>
      </p:grpSp>
      <p:grpSp>
        <p:nvGrpSpPr>
          <p:cNvPr id="232" name="Google Shape;232;p20"/>
          <p:cNvGrpSpPr/>
          <p:nvPr/>
        </p:nvGrpSpPr>
        <p:grpSpPr>
          <a:xfrm>
            <a:off x="907213" y="1626060"/>
            <a:ext cx="5957975" cy="643500"/>
            <a:chOff x="1593000" y="2322568"/>
            <a:chExt cx="5957975" cy="643500"/>
          </a:xfrm>
        </p:grpSpPr>
        <p:sp>
          <p:nvSpPr>
            <p:cNvPr id="233" name="Google Shape;233;p2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0"/>
            <p:cNvSpPr/>
            <p:nvPr/>
          </p:nvSpPr>
          <p:spPr>
            <a:xfrm flipH="1">
              <a:off x="2283025" y="2322575"/>
              <a:ext cx="1844400" cy="6426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0"/>
            <p:cNvSpPr/>
            <p:nvPr/>
          </p:nvSpPr>
          <p:spPr>
            <a:xfrm rot="-5400000">
              <a:off x="3501574" y="1934671"/>
              <a:ext cx="643356" cy="1419149"/>
            </a:xfrm>
            <a:prstGeom prst="flowChartOffpageConnector">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Stock Data(1972-2022)</a:t>
              </a:r>
              <a:endParaRPr sz="1000">
                <a:solidFill>
                  <a:srgbClr val="FFFFFF"/>
                </a:solidFill>
                <a:latin typeface="Roboto"/>
                <a:ea typeface="Roboto"/>
                <a:cs typeface="Roboto"/>
                <a:sym typeface="Roboto"/>
              </a:endParaRPr>
            </a:p>
          </p:txBody>
        </p:sp>
        <p:sp>
          <p:nvSpPr>
            <p:cNvPr id="237" name="Google Shape;237;p20"/>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0"/>
            <p:cNvSpPr/>
            <p:nvPr/>
          </p:nvSpPr>
          <p:spPr>
            <a:xfrm>
              <a:off x="1593000" y="2322575"/>
              <a:ext cx="690000" cy="642600"/>
            </a:xfrm>
            <a:prstGeom prst="rect">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D966"/>
                  </a:solidFill>
                  <a:latin typeface="Roboto Thin"/>
                  <a:ea typeface="Roboto Thin"/>
                  <a:cs typeface="Roboto Thin"/>
                  <a:sym typeface="Roboto Thin"/>
                </a:rPr>
                <a:t>01</a:t>
              </a:r>
              <a:endParaRPr sz="2600">
                <a:solidFill>
                  <a:srgbClr val="FFD966"/>
                </a:solidFill>
                <a:latin typeface="Roboto Thin"/>
                <a:ea typeface="Roboto Thin"/>
                <a:cs typeface="Roboto Thin"/>
                <a:sym typeface="Roboto Thin"/>
              </a:endParaRPr>
            </a:p>
          </p:txBody>
        </p:sp>
        <p:sp>
          <p:nvSpPr>
            <p:cNvPr id="239" name="Google Shape;239;p2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chemeClr val="accent1"/>
                </a:buClr>
                <a:buSzPts val="800"/>
                <a:buFont typeface="Roboto"/>
                <a:buChar char="●"/>
              </a:pPr>
              <a:r>
                <a:rPr lang="en" sz="800">
                  <a:solidFill>
                    <a:srgbClr val="0C58D3"/>
                  </a:solidFill>
                  <a:latin typeface="Roboto"/>
                  <a:ea typeface="Roboto"/>
                  <a:cs typeface="Roboto"/>
                  <a:sym typeface="Roboto"/>
                </a:rPr>
                <a:t>Stock price:</a:t>
              </a:r>
              <a:endParaRPr sz="800">
                <a:solidFill>
                  <a:srgbClr val="0C58D3"/>
                </a:solidFill>
                <a:latin typeface="Roboto"/>
                <a:ea typeface="Roboto"/>
                <a:cs typeface="Roboto"/>
                <a:sym typeface="Roboto"/>
              </a:endParaRPr>
            </a:p>
            <a:p>
              <a:pPr indent="-279400" lvl="1" marL="914400" rtl="0" algn="l">
                <a:lnSpc>
                  <a:spcPct val="115000"/>
                </a:lnSpc>
                <a:spcBef>
                  <a:spcPts val="0"/>
                </a:spcBef>
                <a:spcAft>
                  <a:spcPts val="0"/>
                </a:spcAft>
                <a:buClr>
                  <a:srgbClr val="F1C232"/>
                </a:buClr>
                <a:buSzPts val="800"/>
                <a:buFont typeface="Roboto"/>
                <a:buChar char="○"/>
              </a:pPr>
              <a:r>
                <a:rPr lang="en" sz="800">
                  <a:solidFill>
                    <a:srgbClr val="0C58D3"/>
                  </a:solidFill>
                  <a:latin typeface="Roboto"/>
                  <a:ea typeface="Roboto"/>
                  <a:cs typeface="Roboto"/>
                  <a:sym typeface="Roboto"/>
                </a:rPr>
                <a:t>Open, Close, Adjusted Close Volume</a:t>
              </a:r>
              <a:endParaRPr sz="800">
                <a:solidFill>
                  <a:srgbClr val="0C58D3"/>
                </a:solidFill>
                <a:latin typeface="Roboto"/>
                <a:ea typeface="Roboto"/>
                <a:cs typeface="Roboto"/>
                <a:sym typeface="Roboto"/>
              </a:endParaRPr>
            </a:p>
            <a:p>
              <a:pPr indent="-279400" lvl="0" marL="457200" rtl="0" algn="l">
                <a:lnSpc>
                  <a:spcPct val="115000"/>
                </a:lnSpc>
                <a:spcBef>
                  <a:spcPts val="0"/>
                </a:spcBef>
                <a:spcAft>
                  <a:spcPts val="0"/>
                </a:spcAft>
                <a:buClr>
                  <a:schemeClr val="accent1"/>
                </a:buClr>
                <a:buSzPts val="800"/>
                <a:buFont typeface="Roboto"/>
                <a:buChar char="●"/>
              </a:pPr>
              <a:r>
                <a:rPr lang="en" sz="800">
                  <a:solidFill>
                    <a:srgbClr val="0C58D3"/>
                  </a:solidFill>
                  <a:latin typeface="Roboto"/>
                  <a:ea typeface="Roboto"/>
                  <a:cs typeface="Roboto"/>
                  <a:sym typeface="Roboto"/>
                </a:rPr>
                <a:t>Dividends</a:t>
              </a:r>
              <a:endParaRPr sz="800">
                <a:solidFill>
                  <a:srgbClr val="0C58D3"/>
                </a:solidFill>
                <a:latin typeface="Roboto"/>
                <a:ea typeface="Roboto"/>
                <a:cs typeface="Roboto"/>
                <a:sym typeface="Robo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1155CC"/>
                </a:solidFill>
              </a:rPr>
              <a:t>Dataset Validation</a:t>
            </a:r>
            <a:endParaRPr>
              <a:solidFill>
                <a:srgbClr val="1155CC"/>
              </a:solidFill>
            </a:endParaRPr>
          </a:p>
        </p:txBody>
      </p:sp>
      <p:grpSp>
        <p:nvGrpSpPr>
          <p:cNvPr id="245" name="Google Shape;245;p21"/>
          <p:cNvGrpSpPr/>
          <p:nvPr/>
        </p:nvGrpSpPr>
        <p:grpSpPr>
          <a:xfrm>
            <a:off x="575600" y="1454003"/>
            <a:ext cx="1955425" cy="2487225"/>
            <a:chOff x="-431728" y="1189998"/>
            <a:chExt cx="2351402" cy="3217626"/>
          </a:xfrm>
        </p:grpSpPr>
        <p:sp>
          <p:nvSpPr>
            <p:cNvPr id="246" name="Google Shape;246;p21"/>
            <p:cNvSpPr/>
            <p:nvPr/>
          </p:nvSpPr>
          <p:spPr>
            <a:xfrm>
              <a:off x="-431728" y="1189998"/>
              <a:ext cx="2351400" cy="669000"/>
            </a:xfrm>
            <a:prstGeom prst="homePlate">
              <a:avLst>
                <a:gd fmla="val 50000" name="adj"/>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Volume</a:t>
              </a:r>
              <a:endParaRPr>
                <a:solidFill>
                  <a:srgbClr val="FFFFFF"/>
                </a:solidFill>
                <a:latin typeface="Roboto"/>
                <a:ea typeface="Roboto"/>
                <a:cs typeface="Roboto"/>
                <a:sym typeface="Roboto"/>
              </a:endParaRPr>
            </a:p>
          </p:txBody>
        </p:sp>
        <p:sp>
          <p:nvSpPr>
            <p:cNvPr id="247" name="Google Shape;247;p21"/>
            <p:cNvSpPr txBox="1"/>
            <p:nvPr/>
          </p:nvSpPr>
          <p:spPr>
            <a:xfrm>
              <a:off x="-431727" y="2057124"/>
              <a:ext cx="23514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Data ranges from 1970 - 2022.</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6+ tables.</a:t>
              </a:r>
              <a:endParaRPr>
                <a:latin typeface="Roboto"/>
                <a:ea typeface="Roboto"/>
                <a:cs typeface="Roboto"/>
                <a:sym typeface="Roboto"/>
              </a:endParaRPr>
            </a:p>
          </p:txBody>
        </p:sp>
      </p:grpSp>
      <p:grpSp>
        <p:nvGrpSpPr>
          <p:cNvPr id="248" name="Google Shape;248;p21"/>
          <p:cNvGrpSpPr/>
          <p:nvPr/>
        </p:nvGrpSpPr>
        <p:grpSpPr>
          <a:xfrm>
            <a:off x="2206438" y="1454573"/>
            <a:ext cx="1973597" cy="2550766"/>
            <a:chOff x="1786321" y="1198344"/>
            <a:chExt cx="2116004" cy="3299400"/>
          </a:xfrm>
        </p:grpSpPr>
        <p:sp>
          <p:nvSpPr>
            <p:cNvPr id="249" name="Google Shape;249;p21"/>
            <p:cNvSpPr/>
            <p:nvPr/>
          </p:nvSpPr>
          <p:spPr>
            <a:xfrm>
              <a:off x="1838325" y="1198344"/>
              <a:ext cx="2064000" cy="669000"/>
            </a:xfrm>
            <a:prstGeom prst="chevron">
              <a:avLst>
                <a:gd fmla="val 50000"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Value</a:t>
              </a:r>
              <a:endParaRPr>
                <a:solidFill>
                  <a:srgbClr val="FFFFFF"/>
                </a:solidFill>
                <a:latin typeface="Roboto"/>
                <a:ea typeface="Roboto"/>
                <a:cs typeface="Roboto"/>
                <a:sym typeface="Roboto"/>
              </a:endParaRPr>
            </a:p>
          </p:txBody>
        </p:sp>
        <p:sp>
          <p:nvSpPr>
            <p:cNvPr id="250" name="Google Shape;250;p21"/>
            <p:cNvSpPr txBox="1"/>
            <p:nvPr/>
          </p:nvSpPr>
          <p:spPr>
            <a:xfrm>
              <a:off x="1786321" y="2132245"/>
              <a:ext cx="1960800" cy="236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latin typeface="Roboto"/>
                  <a:ea typeface="Roboto"/>
                  <a:cs typeface="Roboto"/>
                  <a:sym typeface="Roboto"/>
                </a:rPr>
                <a:t>Data tracks micro and macro economic events which impact sales and market sentiment.</a:t>
              </a:r>
              <a:endParaRPr sz="1000">
                <a:latin typeface="Roboto"/>
                <a:ea typeface="Roboto"/>
                <a:cs typeface="Roboto"/>
                <a:sym typeface="Roboto"/>
              </a:endParaRPr>
            </a:p>
            <a:p>
              <a:pPr indent="0" lvl="0" marL="0" rtl="0" algn="l">
                <a:lnSpc>
                  <a:spcPct val="115000"/>
                </a:lnSpc>
                <a:spcBef>
                  <a:spcPts val="0"/>
                </a:spcBef>
                <a:spcAft>
                  <a:spcPts val="0"/>
                </a:spcAft>
                <a:buNone/>
              </a:pPr>
              <a:r>
                <a:t/>
              </a:r>
              <a:endParaRPr sz="1000">
                <a:latin typeface="Roboto"/>
                <a:ea typeface="Roboto"/>
                <a:cs typeface="Roboto"/>
                <a:sym typeface="Roboto"/>
              </a:endParaRPr>
            </a:p>
            <a:p>
              <a:pPr indent="0" lvl="0" marL="0" rtl="0" algn="l">
                <a:lnSpc>
                  <a:spcPct val="115000"/>
                </a:lnSpc>
                <a:spcBef>
                  <a:spcPts val="0"/>
                </a:spcBef>
                <a:spcAft>
                  <a:spcPts val="0"/>
                </a:spcAft>
                <a:buNone/>
              </a:pPr>
              <a:r>
                <a:rPr lang="en" sz="1000">
                  <a:latin typeface="Roboto"/>
                  <a:ea typeface="Roboto"/>
                  <a:cs typeface="Roboto"/>
                  <a:sym typeface="Roboto"/>
                </a:rPr>
                <a:t>Large amount of company financial resources tied to stocks.</a:t>
              </a:r>
              <a:endParaRPr sz="1000">
                <a:latin typeface="Roboto"/>
                <a:ea typeface="Roboto"/>
                <a:cs typeface="Roboto"/>
                <a:sym typeface="Roboto"/>
              </a:endParaRPr>
            </a:p>
          </p:txBody>
        </p:sp>
      </p:grpSp>
      <p:grpSp>
        <p:nvGrpSpPr>
          <p:cNvPr id="251" name="Google Shape;251;p21"/>
          <p:cNvGrpSpPr/>
          <p:nvPr/>
        </p:nvGrpSpPr>
        <p:grpSpPr>
          <a:xfrm>
            <a:off x="3843452" y="1453773"/>
            <a:ext cx="1767667" cy="2551570"/>
            <a:chOff x="3516750" y="1189775"/>
            <a:chExt cx="2150708" cy="3300440"/>
          </a:xfrm>
        </p:grpSpPr>
        <p:sp>
          <p:nvSpPr>
            <p:cNvPr id="252" name="Google Shape;252;p21"/>
            <p:cNvSpPr/>
            <p:nvPr/>
          </p:nvSpPr>
          <p:spPr>
            <a:xfrm>
              <a:off x="3516750" y="1189775"/>
              <a:ext cx="2064000" cy="669000"/>
            </a:xfrm>
            <a:prstGeom prst="chevron">
              <a:avLst>
                <a:gd fmla="val 50000"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Variety</a:t>
              </a:r>
              <a:endParaRPr>
                <a:solidFill>
                  <a:srgbClr val="FFFFFF"/>
                </a:solidFill>
                <a:latin typeface="Roboto"/>
                <a:ea typeface="Roboto"/>
                <a:cs typeface="Roboto"/>
                <a:sym typeface="Roboto"/>
              </a:endParaRPr>
            </a:p>
          </p:txBody>
        </p:sp>
        <p:sp>
          <p:nvSpPr>
            <p:cNvPr id="253" name="Google Shape;253;p21"/>
            <p:cNvSpPr txBox="1"/>
            <p:nvPr/>
          </p:nvSpPr>
          <p:spPr>
            <a:xfrm>
              <a:off x="3664958" y="2139715"/>
              <a:ext cx="2002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latin typeface="Roboto"/>
                  <a:ea typeface="Roboto"/>
                  <a:cs typeface="Roboto"/>
                  <a:sym typeface="Roboto"/>
                </a:rPr>
                <a:t>Stock, dividends, unemployment, inflation rates, and financial statements included inside datasets.</a:t>
              </a:r>
              <a:endParaRPr sz="1000">
                <a:latin typeface="Roboto"/>
                <a:ea typeface="Roboto"/>
                <a:cs typeface="Roboto"/>
                <a:sym typeface="Roboto"/>
              </a:endParaRPr>
            </a:p>
          </p:txBody>
        </p:sp>
      </p:grpSp>
      <p:grpSp>
        <p:nvGrpSpPr>
          <p:cNvPr id="254" name="Google Shape;254;p21"/>
          <p:cNvGrpSpPr/>
          <p:nvPr/>
        </p:nvGrpSpPr>
        <p:grpSpPr>
          <a:xfrm>
            <a:off x="6803133" y="1453773"/>
            <a:ext cx="1828704" cy="2487720"/>
            <a:chOff x="6874025" y="1189775"/>
            <a:chExt cx="2064000" cy="3217850"/>
          </a:xfrm>
        </p:grpSpPr>
        <p:sp>
          <p:nvSpPr>
            <p:cNvPr id="255" name="Google Shape;255;p21"/>
            <p:cNvSpPr/>
            <p:nvPr/>
          </p:nvSpPr>
          <p:spPr>
            <a:xfrm>
              <a:off x="6874025" y="1189775"/>
              <a:ext cx="2064000" cy="669000"/>
            </a:xfrm>
            <a:prstGeom prst="chevron">
              <a:avLst>
                <a:gd fmla="val 50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Veracity</a:t>
              </a:r>
              <a:endParaRPr>
                <a:solidFill>
                  <a:srgbClr val="FFFFFF"/>
                </a:solidFill>
                <a:latin typeface="Roboto"/>
                <a:ea typeface="Roboto"/>
                <a:cs typeface="Roboto"/>
                <a:sym typeface="Roboto"/>
              </a:endParaRPr>
            </a:p>
          </p:txBody>
        </p:sp>
        <p:sp>
          <p:nvSpPr>
            <p:cNvPr id="256" name="Google Shape;256;p21"/>
            <p:cNvSpPr txBox="1"/>
            <p:nvPr/>
          </p:nvSpPr>
          <p:spPr>
            <a:xfrm>
              <a:off x="71838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latin typeface="Roboto"/>
                  <a:ea typeface="Roboto"/>
                  <a:cs typeface="Roboto"/>
                  <a:sym typeface="Roboto"/>
                </a:rPr>
                <a:t>Secure validated sources (Yahoo, FRED).</a:t>
              </a:r>
              <a:endParaRPr sz="1000">
                <a:latin typeface="Roboto"/>
                <a:ea typeface="Roboto"/>
                <a:cs typeface="Roboto"/>
                <a:sym typeface="Roboto"/>
              </a:endParaRPr>
            </a:p>
          </p:txBody>
        </p:sp>
      </p:grpSp>
      <p:grpSp>
        <p:nvGrpSpPr>
          <p:cNvPr id="257" name="Google Shape;257;p21"/>
          <p:cNvGrpSpPr/>
          <p:nvPr/>
        </p:nvGrpSpPr>
        <p:grpSpPr>
          <a:xfrm>
            <a:off x="5254689" y="1453773"/>
            <a:ext cx="1828704" cy="2487720"/>
            <a:chOff x="5195350" y="1189775"/>
            <a:chExt cx="2064000" cy="3217850"/>
          </a:xfrm>
        </p:grpSpPr>
        <p:sp>
          <p:nvSpPr>
            <p:cNvPr id="258" name="Google Shape;258;p21"/>
            <p:cNvSpPr/>
            <p:nvPr/>
          </p:nvSpPr>
          <p:spPr>
            <a:xfrm>
              <a:off x="5195350" y="1189775"/>
              <a:ext cx="2064000" cy="669000"/>
            </a:xfrm>
            <a:prstGeom prst="chevron">
              <a:avLst>
                <a:gd fmla="val 50000"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Velocity</a:t>
              </a:r>
              <a:endParaRPr>
                <a:solidFill>
                  <a:srgbClr val="FFFFFF"/>
                </a:solidFill>
                <a:latin typeface="Roboto"/>
                <a:ea typeface="Roboto"/>
                <a:cs typeface="Roboto"/>
                <a:sym typeface="Roboto"/>
              </a:endParaRPr>
            </a:p>
          </p:txBody>
        </p:sp>
        <p:sp>
          <p:nvSpPr>
            <p:cNvPr id="259" name="Google Shape;259;p21"/>
            <p:cNvSpPr txBox="1"/>
            <p:nvPr/>
          </p:nvSpPr>
          <p:spPr>
            <a:xfrm>
              <a:off x="5547655"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latin typeface="Roboto"/>
                  <a:ea typeface="Roboto"/>
                  <a:cs typeface="Roboto"/>
                  <a:sym typeface="Roboto"/>
                </a:rPr>
                <a:t>Data generation rate</a:t>
              </a:r>
              <a:endParaRPr sz="1000">
                <a:latin typeface="Roboto"/>
                <a:ea typeface="Roboto"/>
                <a:cs typeface="Roboto"/>
                <a:sym typeface="Roboto"/>
              </a:endParaRPr>
            </a:p>
            <a:p>
              <a:pPr indent="-292100" lvl="0" marL="457200" rtl="0" algn="l">
                <a:lnSpc>
                  <a:spcPct val="115000"/>
                </a:lnSpc>
                <a:spcBef>
                  <a:spcPts val="0"/>
                </a:spcBef>
                <a:spcAft>
                  <a:spcPts val="0"/>
                </a:spcAft>
                <a:buSzPts val="1000"/>
                <a:buFont typeface="Roboto"/>
                <a:buChar char="●"/>
              </a:pPr>
              <a:r>
                <a:rPr lang="en" sz="1000">
                  <a:latin typeface="Roboto"/>
                  <a:ea typeface="Roboto"/>
                  <a:cs typeface="Roboto"/>
                  <a:sym typeface="Roboto"/>
                </a:rPr>
                <a:t>Daily</a:t>
              </a:r>
              <a:endParaRPr sz="1000">
                <a:latin typeface="Roboto"/>
                <a:ea typeface="Roboto"/>
                <a:cs typeface="Roboto"/>
                <a:sym typeface="Roboto"/>
              </a:endParaRPr>
            </a:p>
            <a:p>
              <a:pPr indent="-292100" lvl="0" marL="457200" rtl="0" algn="l">
                <a:lnSpc>
                  <a:spcPct val="115000"/>
                </a:lnSpc>
                <a:spcBef>
                  <a:spcPts val="0"/>
                </a:spcBef>
                <a:spcAft>
                  <a:spcPts val="0"/>
                </a:spcAft>
                <a:buSzPts val="1000"/>
                <a:buFont typeface="Roboto"/>
                <a:buChar char="●"/>
              </a:pPr>
              <a:r>
                <a:rPr lang="en" sz="1000">
                  <a:latin typeface="Roboto"/>
                  <a:ea typeface="Roboto"/>
                  <a:cs typeface="Roboto"/>
                  <a:sym typeface="Roboto"/>
                </a:rPr>
                <a:t>Quarterly</a:t>
              </a:r>
              <a:endParaRPr sz="1000">
                <a:latin typeface="Roboto"/>
                <a:ea typeface="Roboto"/>
                <a:cs typeface="Roboto"/>
                <a:sym typeface="Roboto"/>
              </a:endParaRPr>
            </a:p>
            <a:p>
              <a:pPr indent="-292100" lvl="0" marL="457200" rtl="0" algn="l">
                <a:lnSpc>
                  <a:spcPct val="115000"/>
                </a:lnSpc>
                <a:spcBef>
                  <a:spcPts val="0"/>
                </a:spcBef>
                <a:spcAft>
                  <a:spcPts val="0"/>
                </a:spcAft>
                <a:buSzPts val="1000"/>
                <a:buFont typeface="Roboto"/>
                <a:buChar char="●"/>
              </a:pPr>
              <a:r>
                <a:rPr lang="en" sz="1000">
                  <a:latin typeface="Roboto"/>
                  <a:ea typeface="Roboto"/>
                  <a:cs typeface="Roboto"/>
                  <a:sym typeface="Roboto"/>
                </a:rPr>
                <a:t>Annually</a:t>
              </a:r>
              <a:endParaRPr sz="1000">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1155CC"/>
                </a:solidFill>
              </a:rPr>
              <a:t>Problem Statements</a:t>
            </a:r>
            <a:endParaRPr>
              <a:solidFill>
                <a:srgbClr val="1155CC"/>
              </a:solidFill>
            </a:endParaRPr>
          </a:p>
        </p:txBody>
      </p:sp>
      <p:sp>
        <p:nvSpPr>
          <p:cNvPr id="265" name="Google Shape;265;p22"/>
          <p:cNvSpPr/>
          <p:nvPr/>
        </p:nvSpPr>
        <p:spPr>
          <a:xfrm>
            <a:off x="1241500" y="1041000"/>
            <a:ext cx="5316600" cy="68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2"/>
          <p:cNvSpPr txBox="1"/>
          <p:nvPr/>
        </p:nvSpPr>
        <p:spPr>
          <a:xfrm>
            <a:off x="1274157" y="1075050"/>
            <a:ext cx="51642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500">
                <a:solidFill>
                  <a:schemeClr val="lt1"/>
                </a:solidFill>
                <a:latin typeface="Lato"/>
                <a:ea typeface="Lato"/>
                <a:cs typeface="Lato"/>
                <a:sym typeface="Lato"/>
              </a:rPr>
              <a:t>What is the historical volatility of Walmart and one of its largest competitors?</a:t>
            </a:r>
            <a:endParaRPr b="1" sz="1600">
              <a:solidFill>
                <a:schemeClr val="lt1"/>
              </a:solidFill>
              <a:latin typeface="Lato"/>
              <a:ea typeface="Lato"/>
              <a:cs typeface="Lato"/>
              <a:sym typeface="Lato"/>
            </a:endParaRPr>
          </a:p>
        </p:txBody>
      </p:sp>
      <p:pic>
        <p:nvPicPr>
          <p:cNvPr id="267" name="Google Shape;267;p22"/>
          <p:cNvPicPr preferRelativeResize="0"/>
          <p:nvPr/>
        </p:nvPicPr>
        <p:blipFill>
          <a:blip r:embed="rId4">
            <a:alphaModFix/>
          </a:blip>
          <a:stretch>
            <a:fillRect/>
          </a:stretch>
        </p:blipFill>
        <p:spPr>
          <a:xfrm>
            <a:off x="4770563" y="357900"/>
            <a:ext cx="1332850" cy="683100"/>
          </a:xfrm>
          <a:prstGeom prst="rect">
            <a:avLst/>
          </a:prstGeom>
          <a:noFill/>
          <a:ln>
            <a:noFill/>
          </a:ln>
        </p:spPr>
      </p:pic>
      <p:sp>
        <p:nvSpPr>
          <p:cNvPr id="268" name="Google Shape;268;p22"/>
          <p:cNvSpPr/>
          <p:nvPr/>
        </p:nvSpPr>
        <p:spPr>
          <a:xfrm>
            <a:off x="3578088" y="2672700"/>
            <a:ext cx="1332900" cy="2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22"/>
          <p:cNvPicPr preferRelativeResize="0"/>
          <p:nvPr/>
        </p:nvPicPr>
        <p:blipFill>
          <a:blip r:embed="rId5">
            <a:alphaModFix/>
          </a:blip>
          <a:stretch>
            <a:fillRect/>
          </a:stretch>
        </p:blipFill>
        <p:spPr>
          <a:xfrm>
            <a:off x="54275" y="2342122"/>
            <a:ext cx="6503822" cy="2746201"/>
          </a:xfrm>
          <a:prstGeom prst="rect">
            <a:avLst/>
          </a:prstGeom>
          <a:noFill/>
          <a:ln>
            <a:noFill/>
          </a:ln>
        </p:spPr>
      </p:pic>
      <p:sp>
        <p:nvSpPr>
          <p:cNvPr id="270" name="Google Shape;270;p22"/>
          <p:cNvSpPr txBox="1"/>
          <p:nvPr/>
        </p:nvSpPr>
        <p:spPr>
          <a:xfrm>
            <a:off x="1836025" y="2085500"/>
            <a:ext cx="2824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Historic WMT and Competitor Stock Prices</a:t>
            </a:r>
            <a:endParaRPr sz="900">
              <a:latin typeface="Lato"/>
              <a:ea typeface="Lato"/>
              <a:cs typeface="Lato"/>
              <a:sym typeface="Lato"/>
            </a:endParaRPr>
          </a:p>
        </p:txBody>
      </p:sp>
      <p:sp>
        <p:nvSpPr>
          <p:cNvPr id="271" name="Google Shape;271;p22"/>
          <p:cNvSpPr/>
          <p:nvPr/>
        </p:nvSpPr>
        <p:spPr>
          <a:xfrm>
            <a:off x="6791425" y="2537663"/>
            <a:ext cx="1332900" cy="2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2"/>
          <p:cNvSpPr/>
          <p:nvPr/>
        </p:nvSpPr>
        <p:spPr>
          <a:xfrm>
            <a:off x="6782550" y="2596363"/>
            <a:ext cx="1332900" cy="2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p:nvPr/>
        </p:nvSpPr>
        <p:spPr>
          <a:xfrm>
            <a:off x="6616300" y="2412500"/>
            <a:ext cx="2283900" cy="1224000"/>
          </a:xfrm>
          <a:prstGeom prst="bracePair">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900">
                <a:latin typeface="Lato"/>
                <a:ea typeface="Lato"/>
                <a:cs typeface="Lato"/>
                <a:sym typeface="Lato"/>
              </a:rPr>
              <a:t>SELECT STDDEV_POP(wmt.close) AS `Walmart Historical Volatility`, STDDEV_POP(tgt.close) AS `Competitor Historical Volatility` FROM wmt, tgt WHERE wmt.`date`=tgt.`date`;</a:t>
            </a:r>
            <a:endParaRPr sz="900">
              <a:latin typeface="Lato"/>
              <a:ea typeface="Lato"/>
              <a:cs typeface="Lato"/>
              <a:sym typeface="Lato"/>
            </a:endParaRPr>
          </a:p>
          <a:p>
            <a:pPr indent="0" lvl="0" marL="0" rtl="0" algn="l">
              <a:lnSpc>
                <a:spcPct val="115000"/>
              </a:lnSpc>
              <a:spcBef>
                <a:spcPts val="0"/>
              </a:spcBef>
              <a:spcAft>
                <a:spcPts val="0"/>
              </a:spcAft>
              <a:buNone/>
            </a:pPr>
            <a:r>
              <a:t/>
            </a:r>
            <a:endParaRPr sz="600"/>
          </a:p>
        </p:txBody>
      </p:sp>
      <p:sp>
        <p:nvSpPr>
          <p:cNvPr id="274" name="Google Shape;274;p22"/>
          <p:cNvSpPr/>
          <p:nvPr/>
        </p:nvSpPr>
        <p:spPr>
          <a:xfrm>
            <a:off x="6718525" y="2153500"/>
            <a:ext cx="2086200" cy="296700"/>
          </a:xfrm>
          <a:prstGeom prst="bracketPair">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Historical Volatility</a:t>
            </a:r>
            <a:endParaRPr sz="900"/>
          </a:p>
        </p:txBody>
      </p:sp>
      <p:pic>
        <p:nvPicPr>
          <p:cNvPr descr="\sigma =\frac{\Sigma(x_i - \mu)^2}{N}" id="275" name="Google Shape;275;p22"/>
          <p:cNvPicPr preferRelativeResize="0"/>
          <p:nvPr/>
        </p:nvPicPr>
        <p:blipFill>
          <a:blip r:embed="rId6">
            <a:alphaModFix/>
          </a:blip>
          <a:stretch>
            <a:fillRect/>
          </a:stretch>
        </p:blipFill>
        <p:spPr>
          <a:xfrm>
            <a:off x="6718525" y="756225"/>
            <a:ext cx="2222600" cy="734000"/>
          </a:xfrm>
          <a:prstGeom prst="rect">
            <a:avLst/>
          </a:prstGeom>
          <a:noFill/>
          <a:ln>
            <a:noFill/>
          </a:ln>
        </p:spPr>
      </p:pic>
      <p:pic>
        <p:nvPicPr>
          <p:cNvPr descr="\sigma_{WMT} = 37.539301" id="276" name="Google Shape;276;p22"/>
          <p:cNvPicPr preferRelativeResize="0"/>
          <p:nvPr/>
        </p:nvPicPr>
        <p:blipFill>
          <a:blip r:embed="rId7">
            <a:alphaModFix/>
          </a:blip>
          <a:stretch>
            <a:fillRect/>
          </a:stretch>
        </p:blipFill>
        <p:spPr>
          <a:xfrm>
            <a:off x="371250" y="2407719"/>
            <a:ext cx="1578600" cy="161806"/>
          </a:xfrm>
          <a:prstGeom prst="rect">
            <a:avLst/>
          </a:prstGeom>
          <a:noFill/>
          <a:ln>
            <a:noFill/>
          </a:ln>
        </p:spPr>
      </p:pic>
      <p:pic>
        <p:nvPicPr>
          <p:cNvPr descr="\sigma_{comp} = 44.138117" id="277" name="Google Shape;277;p22"/>
          <p:cNvPicPr preferRelativeResize="0"/>
          <p:nvPr/>
        </p:nvPicPr>
        <p:blipFill>
          <a:blip r:embed="rId8">
            <a:alphaModFix/>
          </a:blip>
          <a:stretch>
            <a:fillRect/>
          </a:stretch>
        </p:blipFill>
        <p:spPr>
          <a:xfrm>
            <a:off x="351975" y="2584725"/>
            <a:ext cx="1597875" cy="20023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1155CC"/>
                </a:solidFill>
              </a:rPr>
              <a:t>Problem Statements</a:t>
            </a:r>
            <a:endParaRPr>
              <a:solidFill>
                <a:srgbClr val="1155CC"/>
              </a:solidFill>
            </a:endParaRPr>
          </a:p>
        </p:txBody>
      </p:sp>
      <p:sp>
        <p:nvSpPr>
          <p:cNvPr id="283" name="Google Shape;283;p23"/>
          <p:cNvSpPr/>
          <p:nvPr/>
        </p:nvSpPr>
        <p:spPr>
          <a:xfrm>
            <a:off x="1297500" y="1094450"/>
            <a:ext cx="4806000" cy="68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3"/>
          <p:cNvSpPr txBox="1"/>
          <p:nvPr/>
        </p:nvSpPr>
        <p:spPr>
          <a:xfrm>
            <a:off x="1297500" y="1076850"/>
            <a:ext cx="4806000" cy="86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lt1"/>
                </a:solidFill>
              </a:rPr>
              <a:t>What is the 95%  and 99% VaR of Walmart?</a:t>
            </a:r>
            <a:endParaRPr b="1" sz="1300">
              <a:solidFill>
                <a:schemeClr val="lt1"/>
              </a:solidFill>
            </a:endParaRPr>
          </a:p>
          <a:p>
            <a:pPr indent="0" lvl="0" marL="0" rtl="0" algn="l">
              <a:lnSpc>
                <a:spcPct val="115000"/>
              </a:lnSpc>
              <a:spcBef>
                <a:spcPts val="0"/>
              </a:spcBef>
              <a:spcAft>
                <a:spcPts val="0"/>
              </a:spcAft>
              <a:buNone/>
            </a:pPr>
            <a:r>
              <a:t/>
            </a:r>
            <a:endParaRPr b="1" sz="1300">
              <a:solidFill>
                <a:srgbClr val="FFF2E1"/>
              </a:solidFill>
            </a:endParaRPr>
          </a:p>
          <a:p>
            <a:pPr indent="0" lvl="0" marL="0" rtl="0" algn="l">
              <a:lnSpc>
                <a:spcPct val="115000"/>
              </a:lnSpc>
              <a:spcBef>
                <a:spcPts val="0"/>
              </a:spcBef>
              <a:spcAft>
                <a:spcPts val="0"/>
              </a:spcAft>
              <a:buNone/>
            </a:pPr>
            <a:r>
              <a:t/>
            </a:r>
            <a:endParaRPr>
              <a:solidFill>
                <a:schemeClr val="lt1"/>
              </a:solidFill>
            </a:endParaRPr>
          </a:p>
        </p:txBody>
      </p:sp>
      <p:pic>
        <p:nvPicPr>
          <p:cNvPr id="285" name="Google Shape;285;p23"/>
          <p:cNvPicPr preferRelativeResize="0"/>
          <p:nvPr/>
        </p:nvPicPr>
        <p:blipFill>
          <a:blip r:embed="rId4">
            <a:alphaModFix/>
          </a:blip>
          <a:stretch>
            <a:fillRect/>
          </a:stretch>
        </p:blipFill>
        <p:spPr>
          <a:xfrm>
            <a:off x="4762688" y="393750"/>
            <a:ext cx="1174453" cy="683100"/>
          </a:xfrm>
          <a:prstGeom prst="rect">
            <a:avLst/>
          </a:prstGeom>
          <a:noFill/>
          <a:ln>
            <a:noFill/>
          </a:ln>
        </p:spPr>
      </p:pic>
      <p:pic>
        <p:nvPicPr>
          <p:cNvPr id="286" name="Google Shape;286;p23"/>
          <p:cNvPicPr preferRelativeResize="0"/>
          <p:nvPr/>
        </p:nvPicPr>
        <p:blipFill>
          <a:blip r:embed="rId5">
            <a:alphaModFix/>
          </a:blip>
          <a:stretch>
            <a:fillRect/>
          </a:stretch>
        </p:blipFill>
        <p:spPr>
          <a:xfrm>
            <a:off x="6285300" y="649750"/>
            <a:ext cx="2594401" cy="1127800"/>
          </a:xfrm>
          <a:prstGeom prst="rect">
            <a:avLst/>
          </a:prstGeom>
          <a:noFill/>
          <a:ln>
            <a:noFill/>
          </a:ln>
        </p:spPr>
      </p:pic>
      <p:sp>
        <p:nvSpPr>
          <p:cNvPr id="287" name="Google Shape;287;p23"/>
          <p:cNvSpPr txBox="1"/>
          <p:nvPr/>
        </p:nvSpPr>
        <p:spPr>
          <a:xfrm>
            <a:off x="6380330" y="3131430"/>
            <a:ext cx="2250900" cy="104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t>SELECT (1.65 * STDDEV_POP(wmt.close)) AS `VaR 95%`, (2.33 * STDDEV_POP(wmt.close)) AS `VaR 99%` FROM wmt;</a:t>
            </a:r>
            <a:endParaRPr sz="700"/>
          </a:p>
        </p:txBody>
      </p:sp>
      <p:sp>
        <p:nvSpPr>
          <p:cNvPr id="288" name="Google Shape;288;p23"/>
          <p:cNvSpPr/>
          <p:nvPr/>
        </p:nvSpPr>
        <p:spPr>
          <a:xfrm>
            <a:off x="6380330" y="2687062"/>
            <a:ext cx="2250900" cy="379800"/>
          </a:xfrm>
          <a:prstGeom prst="bracketPair">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VaR Calculation</a:t>
            </a:r>
            <a:endParaRPr sz="900"/>
          </a:p>
        </p:txBody>
      </p:sp>
      <p:pic>
        <p:nvPicPr>
          <p:cNvPr id="289" name="Google Shape;289;p23"/>
          <p:cNvPicPr preferRelativeResize="0"/>
          <p:nvPr/>
        </p:nvPicPr>
        <p:blipFill>
          <a:blip r:embed="rId6">
            <a:alphaModFix/>
          </a:blip>
          <a:stretch>
            <a:fillRect/>
          </a:stretch>
        </p:blipFill>
        <p:spPr>
          <a:xfrm>
            <a:off x="152400" y="2089650"/>
            <a:ext cx="4707574" cy="2901450"/>
          </a:xfrm>
          <a:prstGeom prst="rect">
            <a:avLst/>
          </a:prstGeom>
          <a:noFill/>
          <a:ln>
            <a:noFill/>
          </a:ln>
        </p:spPr>
      </p:pic>
      <p:pic>
        <p:nvPicPr>
          <p:cNvPr descr="VaR_{95%} = 1.65 * \sigma_{returns}" id="290" name="Google Shape;290;p23"/>
          <p:cNvPicPr preferRelativeResize="0"/>
          <p:nvPr/>
        </p:nvPicPr>
        <p:blipFill>
          <a:blip r:embed="rId7">
            <a:alphaModFix/>
          </a:blip>
          <a:stretch>
            <a:fillRect/>
          </a:stretch>
        </p:blipFill>
        <p:spPr>
          <a:xfrm>
            <a:off x="6208575" y="2108379"/>
            <a:ext cx="2594400" cy="222521"/>
          </a:xfrm>
          <a:prstGeom prst="rect">
            <a:avLst/>
          </a:prstGeom>
          <a:noFill/>
          <a:ln>
            <a:noFill/>
          </a:ln>
        </p:spPr>
      </p:pic>
      <p:pic>
        <p:nvPicPr>
          <p:cNvPr descr="VaR_{99%} = 2.33 * \sigma_{returns}" id="291" name="Google Shape;291;p23"/>
          <p:cNvPicPr preferRelativeResize="0"/>
          <p:nvPr/>
        </p:nvPicPr>
        <p:blipFill>
          <a:blip r:embed="rId8">
            <a:alphaModFix/>
          </a:blip>
          <a:stretch>
            <a:fillRect/>
          </a:stretch>
        </p:blipFill>
        <p:spPr>
          <a:xfrm>
            <a:off x="6208550" y="2330888"/>
            <a:ext cx="2594400" cy="222512"/>
          </a:xfrm>
          <a:prstGeom prst="rect">
            <a:avLst/>
          </a:prstGeom>
          <a:noFill/>
          <a:ln>
            <a:noFill/>
          </a:ln>
        </p:spPr>
      </p:pic>
      <p:sp>
        <p:nvSpPr>
          <p:cNvPr id="292" name="Google Shape;292;p23"/>
          <p:cNvSpPr/>
          <p:nvPr/>
        </p:nvSpPr>
        <p:spPr>
          <a:xfrm>
            <a:off x="6208538" y="3028794"/>
            <a:ext cx="2594400" cy="1569600"/>
          </a:xfrm>
          <a:prstGeom prst="bracePair">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E2F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1155CC"/>
                </a:solidFill>
              </a:rPr>
              <a:t>Problem Statements</a:t>
            </a:r>
            <a:endParaRPr>
              <a:solidFill>
                <a:srgbClr val="1155CC"/>
              </a:solidFill>
            </a:endParaRPr>
          </a:p>
        </p:txBody>
      </p:sp>
      <p:sp>
        <p:nvSpPr>
          <p:cNvPr id="298" name="Google Shape;298;p24"/>
          <p:cNvSpPr/>
          <p:nvPr/>
        </p:nvSpPr>
        <p:spPr>
          <a:xfrm>
            <a:off x="1297500" y="1094450"/>
            <a:ext cx="4806000" cy="68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4"/>
          <p:cNvSpPr txBox="1"/>
          <p:nvPr/>
        </p:nvSpPr>
        <p:spPr>
          <a:xfrm>
            <a:off x="1297500" y="1094450"/>
            <a:ext cx="4806000" cy="86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rgbClr val="FFF2E1"/>
                </a:solidFill>
              </a:rPr>
              <a:t>What is the average dividend yield for Walmart over the years? Has it grown/declined?</a:t>
            </a:r>
            <a:endParaRPr b="1" sz="1300">
              <a:solidFill>
                <a:srgbClr val="FFF2E1"/>
              </a:solidFill>
            </a:endParaRPr>
          </a:p>
          <a:p>
            <a:pPr indent="0" lvl="0" marL="0" rtl="0" algn="l">
              <a:lnSpc>
                <a:spcPct val="115000"/>
              </a:lnSpc>
              <a:spcBef>
                <a:spcPts val="0"/>
              </a:spcBef>
              <a:spcAft>
                <a:spcPts val="0"/>
              </a:spcAft>
              <a:buNone/>
            </a:pPr>
            <a:r>
              <a:t/>
            </a:r>
            <a:endParaRPr>
              <a:solidFill>
                <a:schemeClr val="lt1"/>
              </a:solidFill>
            </a:endParaRPr>
          </a:p>
        </p:txBody>
      </p:sp>
      <p:pic>
        <p:nvPicPr>
          <p:cNvPr id="300" name="Google Shape;300;p24"/>
          <p:cNvPicPr preferRelativeResize="0"/>
          <p:nvPr/>
        </p:nvPicPr>
        <p:blipFill>
          <a:blip r:embed="rId4">
            <a:alphaModFix/>
          </a:blip>
          <a:stretch>
            <a:fillRect/>
          </a:stretch>
        </p:blipFill>
        <p:spPr>
          <a:xfrm>
            <a:off x="4762688" y="393750"/>
            <a:ext cx="1174453" cy="683100"/>
          </a:xfrm>
          <a:prstGeom prst="rect">
            <a:avLst/>
          </a:prstGeom>
          <a:noFill/>
          <a:ln>
            <a:noFill/>
          </a:ln>
        </p:spPr>
      </p:pic>
      <p:sp>
        <p:nvSpPr>
          <p:cNvPr id="301" name="Google Shape;301;p24"/>
          <p:cNvSpPr/>
          <p:nvPr/>
        </p:nvSpPr>
        <p:spPr>
          <a:xfrm>
            <a:off x="6588300" y="3976038"/>
            <a:ext cx="1332900" cy="2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4"/>
          <p:cNvSpPr/>
          <p:nvPr/>
        </p:nvSpPr>
        <p:spPr>
          <a:xfrm>
            <a:off x="6579425" y="4034738"/>
            <a:ext cx="1332900" cy="2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4"/>
          <p:cNvSpPr/>
          <p:nvPr/>
        </p:nvSpPr>
        <p:spPr>
          <a:xfrm flipH="1" rot="10800000">
            <a:off x="3589075" y="2672700"/>
            <a:ext cx="1003500" cy="2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4"/>
          <p:cNvSpPr txBox="1"/>
          <p:nvPr/>
        </p:nvSpPr>
        <p:spPr>
          <a:xfrm>
            <a:off x="6757800" y="4090163"/>
            <a:ext cx="1578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solidFill>
                <a:schemeClr val="lt1"/>
              </a:solidFill>
              <a:latin typeface="Lato"/>
              <a:ea typeface="Lato"/>
              <a:cs typeface="Lato"/>
              <a:sym typeface="Lato"/>
            </a:endParaRPr>
          </a:p>
        </p:txBody>
      </p:sp>
      <p:sp>
        <p:nvSpPr>
          <p:cNvPr id="305" name="Google Shape;305;p24"/>
          <p:cNvSpPr/>
          <p:nvPr/>
        </p:nvSpPr>
        <p:spPr>
          <a:xfrm>
            <a:off x="6601575" y="2416850"/>
            <a:ext cx="1332900" cy="2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4"/>
          <p:cNvSpPr/>
          <p:nvPr/>
        </p:nvSpPr>
        <p:spPr>
          <a:xfrm>
            <a:off x="6528675" y="2032675"/>
            <a:ext cx="1696800" cy="296700"/>
          </a:xfrm>
          <a:prstGeom prst="bracketPair">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Show dividends for each year.</a:t>
            </a:r>
            <a:endParaRPr sz="900"/>
          </a:p>
        </p:txBody>
      </p:sp>
      <p:pic>
        <p:nvPicPr>
          <p:cNvPr id="307" name="Google Shape;307;p24"/>
          <p:cNvPicPr preferRelativeResize="0"/>
          <p:nvPr/>
        </p:nvPicPr>
        <p:blipFill>
          <a:blip r:embed="rId5">
            <a:alphaModFix/>
          </a:blip>
          <a:stretch>
            <a:fillRect/>
          </a:stretch>
        </p:blipFill>
        <p:spPr>
          <a:xfrm>
            <a:off x="41975" y="1907065"/>
            <a:ext cx="6314550" cy="3167810"/>
          </a:xfrm>
          <a:prstGeom prst="rect">
            <a:avLst/>
          </a:prstGeom>
          <a:noFill/>
          <a:ln>
            <a:noFill/>
          </a:ln>
        </p:spPr>
      </p:pic>
      <p:sp>
        <p:nvSpPr>
          <p:cNvPr id="308" name="Google Shape;308;p24"/>
          <p:cNvSpPr txBox="1"/>
          <p:nvPr/>
        </p:nvSpPr>
        <p:spPr>
          <a:xfrm>
            <a:off x="6356525" y="3661238"/>
            <a:ext cx="1578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Lato"/>
                <a:ea typeface="Lato"/>
                <a:cs typeface="Lato"/>
                <a:sym typeface="Lato"/>
              </a:rPr>
              <a:t>Query</a:t>
            </a:r>
            <a:endParaRPr b="1">
              <a:solidFill>
                <a:schemeClr val="lt1"/>
              </a:solidFill>
              <a:latin typeface="Lato"/>
              <a:ea typeface="Lato"/>
              <a:cs typeface="Lato"/>
              <a:sym typeface="Lato"/>
            </a:endParaRPr>
          </a:p>
        </p:txBody>
      </p:sp>
      <p:sp>
        <p:nvSpPr>
          <p:cNvPr id="309" name="Google Shape;309;p24"/>
          <p:cNvSpPr/>
          <p:nvPr/>
        </p:nvSpPr>
        <p:spPr>
          <a:xfrm>
            <a:off x="6413175" y="3850863"/>
            <a:ext cx="1889700" cy="1224000"/>
          </a:xfrm>
          <a:prstGeom prst="bracePair">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800"/>
              <a:t>SELECT AVG(div_yield) AS `dividend yield` FROM(SELECT (wmt_div.dividends/wmt.close) AS `div_yield` FROM wmt, wmt_div WHERE wmt.`date`=wmt_div.`date`)wmt, wmt_div;</a:t>
            </a:r>
            <a:endParaRPr sz="600"/>
          </a:p>
        </p:txBody>
      </p:sp>
      <p:sp>
        <p:nvSpPr>
          <p:cNvPr id="310" name="Google Shape;310;p24"/>
          <p:cNvSpPr/>
          <p:nvPr/>
        </p:nvSpPr>
        <p:spPr>
          <a:xfrm>
            <a:off x="6515400" y="3591863"/>
            <a:ext cx="1696800" cy="296700"/>
          </a:xfrm>
          <a:prstGeom prst="bracketPair">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Show avg dividend over the 50 year period</a:t>
            </a:r>
            <a:endParaRPr sz="900"/>
          </a:p>
        </p:txBody>
      </p:sp>
      <p:sp>
        <p:nvSpPr>
          <p:cNvPr id="311" name="Google Shape;311;p24"/>
          <p:cNvSpPr txBox="1"/>
          <p:nvPr/>
        </p:nvSpPr>
        <p:spPr>
          <a:xfrm>
            <a:off x="6771075" y="2530975"/>
            <a:ext cx="1578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solidFill>
                <a:schemeClr val="lt1"/>
              </a:solidFill>
              <a:latin typeface="Lato"/>
              <a:ea typeface="Lato"/>
              <a:cs typeface="Lato"/>
              <a:sym typeface="Lato"/>
            </a:endParaRPr>
          </a:p>
        </p:txBody>
      </p:sp>
      <p:sp>
        <p:nvSpPr>
          <p:cNvPr id="312" name="Google Shape;312;p24"/>
          <p:cNvSpPr/>
          <p:nvPr/>
        </p:nvSpPr>
        <p:spPr>
          <a:xfrm>
            <a:off x="6426450" y="2291675"/>
            <a:ext cx="1889700" cy="1224000"/>
          </a:xfrm>
          <a:prstGeom prst="bracePair">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800"/>
              <a:t>SELECT wmt.`date`, (wmt_div.dividends/wmt.close) AS `dividend yield` FROM wmt, wmt_div WHERE wmt.`date` = wmt_div.`date` ORDER BY wmt.`date` DESC;</a:t>
            </a:r>
            <a:endParaRPr sz="600"/>
          </a:p>
        </p:txBody>
      </p:sp>
      <p:cxnSp>
        <p:nvCxnSpPr>
          <p:cNvPr id="313" name="Google Shape;313;p24"/>
          <p:cNvCxnSpPr>
            <a:stCxn id="309" idx="1"/>
          </p:cNvCxnSpPr>
          <p:nvPr/>
        </p:nvCxnSpPr>
        <p:spPr>
          <a:xfrm rot="10800000">
            <a:off x="5679075" y="3940263"/>
            <a:ext cx="734100" cy="522600"/>
          </a:xfrm>
          <a:prstGeom prst="straightConnector1">
            <a:avLst/>
          </a:prstGeom>
          <a:noFill/>
          <a:ln cap="flat" cmpd="sng" w="9525">
            <a:solidFill>
              <a:srgbClr val="C9DAF8"/>
            </a:solidFill>
            <a:prstDash val="solid"/>
            <a:round/>
            <a:headEnd len="med" w="med" type="none"/>
            <a:tailEnd len="med" w="med" type="triangle"/>
          </a:ln>
        </p:spPr>
      </p:cxnSp>
      <p:cxnSp>
        <p:nvCxnSpPr>
          <p:cNvPr id="314" name="Google Shape;314;p24"/>
          <p:cNvCxnSpPr>
            <a:stCxn id="312" idx="1"/>
          </p:cNvCxnSpPr>
          <p:nvPr/>
        </p:nvCxnSpPr>
        <p:spPr>
          <a:xfrm flipH="1">
            <a:off x="5943150" y="2903675"/>
            <a:ext cx="483300" cy="420300"/>
          </a:xfrm>
          <a:prstGeom prst="straightConnector1">
            <a:avLst/>
          </a:prstGeom>
          <a:noFill/>
          <a:ln cap="flat" cmpd="sng" w="9525">
            <a:solidFill>
              <a:srgbClr val="C9DAF8"/>
            </a:solidFill>
            <a:prstDash val="solid"/>
            <a:round/>
            <a:headEnd len="med" w="med" type="none"/>
            <a:tailEnd len="med" w="med" type="triangle"/>
          </a:ln>
        </p:spPr>
      </p:cxnSp>
      <p:pic>
        <p:nvPicPr>
          <p:cNvPr id="315" name="Google Shape;315;p24"/>
          <p:cNvPicPr preferRelativeResize="0"/>
          <p:nvPr/>
        </p:nvPicPr>
        <p:blipFill>
          <a:blip r:embed="rId6">
            <a:alphaModFix/>
          </a:blip>
          <a:stretch>
            <a:fillRect/>
          </a:stretch>
        </p:blipFill>
        <p:spPr>
          <a:xfrm>
            <a:off x="6232950" y="717500"/>
            <a:ext cx="2812749" cy="860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E7C8AC"/>
      </a:dk1>
      <a:lt1>
        <a:srgbClr val="FFF2E1"/>
      </a:lt1>
      <a:dk2>
        <a:srgbClr val="FFF2E1"/>
      </a:dk2>
      <a:lt2>
        <a:srgbClr val="0E65F0"/>
      </a:lt2>
      <a:accent1>
        <a:srgbClr val="F1C232"/>
      </a:accent1>
      <a:accent2>
        <a:srgbClr val="EECE1A"/>
      </a:accent2>
      <a:accent3>
        <a:srgbClr val="4E5567"/>
      </a:accent3>
      <a:accent4>
        <a:srgbClr val="F2C8A4"/>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